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1" r:id="rId18"/>
    <p:sldId id="272" r:id="rId19"/>
    <p:sldId id="269" r:id="rId20"/>
    <p:sldId id="270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B5B"/>
    <a:srgbClr val="8080BB"/>
    <a:srgbClr val="B681AE"/>
    <a:srgbClr val="F75A3B"/>
    <a:srgbClr val="81ADB6"/>
    <a:srgbClr val="C474C6"/>
    <a:srgbClr val="E351E7"/>
    <a:srgbClr val="A785B8"/>
    <a:srgbClr val="8197B6"/>
    <a:srgbClr val="7F7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8105" autoAdjust="0"/>
    <p:restoredTop sz="93417" autoAdjust="0"/>
  </p:normalViewPr>
  <p:slideViewPr>
    <p:cSldViewPr snapToGrid="0">
      <p:cViewPr varScale="1">
        <p:scale>
          <a:sx n="114" d="100"/>
          <a:sy n="114" d="100"/>
        </p:scale>
        <p:origin x="106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7CE56-D3DB-47CB-A3DF-9925A438F2F3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3EF0A-0CCB-427A-8A95-17E1B6BB1EE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6891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F0A-0CCB-427A-8A95-17E1B6BB1EE3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773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F0A-0CCB-427A-8A95-17E1B6BB1EE3}" type="slidenum">
              <a:rPr lang="fr-CA" smtClean="0"/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6344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29E3009-C96B-431A-A9B8-151F3BBD4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9" y="4301365"/>
            <a:ext cx="12192000" cy="3619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37500BF-05C0-4D55-A403-614DA4CD02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094740"/>
            <a:ext cx="12192000" cy="20897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5FF1AD6-176C-4A10-B79F-84B8D88B2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225" y="2210305"/>
            <a:ext cx="11511751" cy="1299658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EEE2F0E-41A9-42D8-BD88-4956C11EE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225" y="3602038"/>
            <a:ext cx="11511751" cy="53395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0ACFD9-C0B7-4A48-9E31-8BF1F314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B50282-5BCA-4D3A-94AF-2C84912DE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853C81-8819-40DC-9094-805DB99E6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070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4AB75-079B-4E6A-89B0-40B4BB01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F77A42-B0CA-4616-A4A8-0348891F8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052495E-1524-467D-AE0C-5ED70A10B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0FF82DA-C09E-4C74-8EC9-011D04AB2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0E6B9ED-4825-43F9-A0E9-44ACD5F23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D12D7D1-008C-4E7F-AF21-891842942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01603A4-DA98-41A6-B8BA-65D607770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2860E5F-71C2-473B-8FDC-432C05C6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2731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70F612-C882-427E-B401-11016722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3A8A36E-4663-4796-8210-B2A8B736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61C43D-C62F-402A-90CA-83E3EB75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3339A0-DE02-4727-91EF-3B2F7CCF0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02088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4F81E63-9630-443B-BFB6-0247E3D6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EBBED5E-68DB-40B2-8D24-23E47B6E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57F941-B1F9-4F11-90FC-1D3FD5AF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86607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5BC09E-16AC-4580-98E9-02418EB0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B98FD4-2116-4EA0-8D87-B3BD714B1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F266672-9C75-44FB-87B4-E3F68CA6A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E985F3-C3E6-495C-A993-1096E76DF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8F7EB4-97A1-468E-9A2A-D45CCA979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65E4DC-84FA-481E-B5B5-AE5FBCB3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39968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B65F8-C7CE-4E86-9B84-F937626F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BAD515-97BC-4396-B264-714571E6E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F7CF64-5CE5-481C-820B-3C30C99A6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671854-DBA6-4F00-BD4C-FB18B8E96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EF3AB8-DD63-44E1-A4D1-A3F0D8CB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66CFB5-D9B4-4ABE-836A-6D70EC29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44989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669598-C04C-41D2-88E4-477DD533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B85027-2B50-42AA-9F34-7E59B1723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30932D-562E-4E34-BDFD-D32FFDFA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3B97E7-0FA9-4CD8-BE73-3043EAE7B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3DC530-611B-4C7A-9DCE-05A7C259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3877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20621F0-12FA-4B42-9B59-6AD8AB923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98E27AD-BE88-474D-849B-C509C71E8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686500-57F4-4942-93C9-5094AD66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8A004B-00F4-41CD-9412-748A2533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02B891-CB44-4F08-BC43-2F0FDC09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32214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06923111-8203-4B79-BEAD-E031C2DFE8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440" y="899733"/>
            <a:ext cx="1543050" cy="21145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4CFABC3-E156-4CA3-8D85-1326B76A0D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0579"/>
            <a:ext cx="12192000" cy="53644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EC3A97-691A-4C01-A868-CF93D6CB5D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4224"/>
            <a:ext cx="12192000" cy="83515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B681AE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B681AE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12901" y="6430304"/>
            <a:ext cx="202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40532DC-AA6C-4921-B626-981D8BA9B57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22468" y="264683"/>
            <a:ext cx="239365" cy="35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1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14CFABC3-E156-4CA3-8D85-1326B76A0D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00579"/>
            <a:ext cx="12192000" cy="53644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EC3A97-691A-4C01-A868-CF93D6CB5D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4224"/>
            <a:ext cx="12192000" cy="83515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B681AE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B681AE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12901" y="6430304"/>
            <a:ext cx="202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976412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0DCDD8F-D46A-4666-B8B8-35A7C25CC3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7944"/>
            <a:ext cx="12192000" cy="533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B0A035-BA97-42C7-8BBD-00562D4D6C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6936"/>
            <a:ext cx="12192000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A785B8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A785B8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A785B8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A785B8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A785B8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06845" y="6430304"/>
            <a:ext cx="2034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955240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D8225C7-A1A5-4DEB-AAE2-E70409CE0B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224"/>
            <a:ext cx="12192000" cy="8382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E676564-779F-401F-9DFB-C95638229F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3121"/>
            <a:ext cx="12192000" cy="5334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8080BB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8080BB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8080BB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8080BB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8080BB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022067" y="6430304"/>
            <a:ext cx="2119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2916417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5C23620-5D2E-424B-92C0-1DDE3C248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9778"/>
            <a:ext cx="12192000" cy="533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E364DD-3988-45CD-8F1D-400F5613D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6339"/>
            <a:ext cx="12192000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8197B6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8197B6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016011" y="6430304"/>
            <a:ext cx="212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362642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C9A27B5-EECC-4B18-B7D4-6B83E677D2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2366"/>
            <a:ext cx="12192000" cy="5429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9B8B2AD-7C26-4E6E-91B8-D5C574E48B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8766"/>
            <a:ext cx="12192000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81ADB6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81ADB6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81ADB6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81ADB6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81ADB6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48729" y="6430304"/>
            <a:ext cx="2043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700848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9C41ED-D25E-48A9-9D4D-76EE7A54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DD61D6-53A8-4C07-9B7E-3EEF53F67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B60A44-AB43-4346-BF82-D4197620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8072AF-F746-4BD8-BFB4-EB6184876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E2EC91-5709-49E5-B3AA-21348C12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1688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D80AEC-72AB-4628-A1CE-4D0DBAF8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4F7F1-147D-40E9-A942-5C1BCC021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54090F-8318-40CE-96BF-92B9122F6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304C0D-B02B-4A5B-B615-25C64C0E0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C362B9-A83F-427A-A949-EDA75F61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6007AE-8D2C-41EE-B11B-282A6B22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82553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29C0FB0-A966-4F69-9A46-F202225D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21FAC4-AAF6-4C69-A98C-1C2AE7FE9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09277F-787B-42C2-90EA-DDA083330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0C139A-6638-4528-9476-553ED8CFF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83808F-17DA-45A8-967B-04EFBCAD1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5591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60" r:id="rId4"/>
    <p:sldLayoutId id="2147483650" r:id="rId5"/>
    <p:sldLayoutId id="2147483661" r:id="rId6"/>
    <p:sldLayoutId id="2147483662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3/content/tables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hyperlink" Target="https://getbootstrap.com/docs/5.3/components/carousel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hyperlink" Target="https://getbootstrap.com/docs/5.3/components/collapse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5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F23FAB3-5CC0-421C-804A-F7CC1252B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225" y="2210305"/>
            <a:ext cx="11511751" cy="1299658"/>
          </a:xfrm>
        </p:spPr>
        <p:txBody>
          <a:bodyPr>
            <a:normAutofit fontScale="90000"/>
          </a:bodyPr>
          <a:lstStyle/>
          <a:p>
            <a:r>
              <a:rPr lang="fr-CA" dirty="0"/>
              <a:t>Tableaux et </a:t>
            </a:r>
            <a:br>
              <a:rPr lang="fr-CA" dirty="0"/>
            </a:br>
            <a:r>
              <a:rPr lang="fr-CA" dirty="0"/>
              <a:t>composants Bootstrap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4759DE41-5405-413B-9158-D7C5994CA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225" y="3602038"/>
            <a:ext cx="11511751" cy="533957"/>
          </a:xfrm>
        </p:spPr>
        <p:txBody>
          <a:bodyPr/>
          <a:lstStyle/>
          <a:p>
            <a:r>
              <a:rPr lang="fr-CA" dirty="0"/>
              <a:t>Rencontre #7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A36C74-4658-4018-A83B-4C63AC85C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559" y="5022426"/>
            <a:ext cx="1956881" cy="126708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E7D4621-044B-464E-972D-034D3BC84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706" y="2284889"/>
            <a:ext cx="1674936" cy="16682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CF8A4A1-28DC-4C97-B284-3C875B1A0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58" y="2304483"/>
            <a:ext cx="1655264" cy="164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83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0F616-581B-456C-BCFA-E646A889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D3516-0F08-42BB-B01E-9F35B926D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Attribut </a:t>
            </a:r>
            <a:r>
              <a:rPr lang="fr-CA" b="1">
                <a:solidFill>
                  <a:srgbClr val="E351E7"/>
                </a:solidFill>
              </a:rPr>
              <a:t>colspan</a:t>
            </a:r>
          </a:p>
          <a:p>
            <a:pPr lvl="1"/>
            <a:r>
              <a:rPr lang="fr-CA"/>
              <a:t>Spécifie le </a:t>
            </a:r>
            <a:r>
              <a:rPr lang="fr-CA" b="1"/>
              <a:t>nombre de colonnes </a:t>
            </a:r>
            <a:r>
              <a:rPr lang="fr-CA"/>
              <a:t>(largeur) occupé par une </a:t>
            </a:r>
            <a:r>
              <a:rPr lang="fr-CA" b="1"/>
              <a:t>cellule</a:t>
            </a:r>
            <a:r>
              <a:rPr lang="fr-CA"/>
              <a:t> dans la structure du tableau.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3F8F37-B558-441E-A2FE-3E8028B1D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91" y="2303257"/>
            <a:ext cx="5448772" cy="3688400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26A481-25F4-4068-A713-479FA89AC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132" y="3367979"/>
            <a:ext cx="2895851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02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0F616-581B-456C-BCFA-E646A889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D3516-0F08-42BB-B01E-9F35B926D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Règle CSS </a:t>
            </a:r>
            <a:r>
              <a:rPr lang="fr-CA" b="1">
                <a:solidFill>
                  <a:srgbClr val="E351E7"/>
                </a:solidFill>
              </a:rPr>
              <a:t>vertical-align</a:t>
            </a:r>
          </a:p>
          <a:p>
            <a:pPr lvl="1"/>
            <a:r>
              <a:rPr lang="fr-CA"/>
              <a:t>Permet d’</a:t>
            </a:r>
            <a:r>
              <a:rPr lang="fr-CA" b="1"/>
              <a:t>aligner</a:t>
            </a:r>
            <a:r>
              <a:rPr lang="fr-CA"/>
              <a:t> </a:t>
            </a:r>
            <a:r>
              <a:rPr lang="fr-CA" b="1"/>
              <a:t>verticalement</a:t>
            </a:r>
            <a:r>
              <a:rPr lang="fr-CA"/>
              <a:t> un contenu. (</a:t>
            </a:r>
            <a:r>
              <a:rPr lang="fr-CA" i="1"/>
              <a:t>top</a:t>
            </a:r>
            <a:r>
              <a:rPr lang="fr-CA"/>
              <a:t>, </a:t>
            </a:r>
            <a:r>
              <a:rPr lang="fr-CA" i="1"/>
              <a:t>bottom</a:t>
            </a:r>
            <a:r>
              <a:rPr lang="fr-CA"/>
              <a:t>, </a:t>
            </a:r>
            <a:r>
              <a:rPr lang="fr-CA" i="1"/>
              <a:t>middle</a:t>
            </a:r>
            <a:r>
              <a:rPr lang="fr-CA"/>
              <a:t>)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Fonctionne aussi avec une </a:t>
            </a:r>
            <a:r>
              <a:rPr lang="fr-CA" b="1"/>
              <a:t>icône</a:t>
            </a:r>
            <a:r>
              <a:rPr lang="fr-CA"/>
              <a:t> qui accompagne du texte !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Fonctionne dans plein d’autres contextes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82DB61-2B19-4EBE-A825-914C9FBDC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2" y="2158442"/>
            <a:ext cx="6674344" cy="1173279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2E0A0B7-C469-41C4-AE7B-D0580BAB8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544" y="1950236"/>
            <a:ext cx="4413308" cy="1511741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461401B-3B98-4F55-95FA-67981EF54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48" y="4380013"/>
            <a:ext cx="8561927" cy="878913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540F5D0-A0F7-423B-B28E-71E347AB2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812" y="4055228"/>
            <a:ext cx="2909444" cy="2121735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</p:spTree>
    <p:extLst>
      <p:ext uri="{BB962C8B-B14F-4D97-AF65-F5344CB8AC3E}">
        <p14:creationId xmlns:p14="http://schemas.microsoft.com/office/powerpoint/2010/main" val="104942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7A131C-F28F-42B2-9F83-EA385826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CSS et tableaux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A6534B-FE01-4089-AB61-5458ED1F0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CSS et tableaux</a:t>
            </a:r>
          </a:p>
          <a:p>
            <a:pPr lvl="1"/>
            <a:r>
              <a:rPr lang="fr-CA"/>
              <a:t>Bordures</a:t>
            </a:r>
          </a:p>
          <a:p>
            <a:pPr lvl="1"/>
            <a:r>
              <a:rPr lang="fr-CA"/>
              <a:t>Padding, height, width</a:t>
            </a:r>
          </a:p>
          <a:p>
            <a:pPr lvl="1"/>
            <a:r>
              <a:rPr lang="fr-CA"/>
              <a:t>Pseudo-classes first-child, last-child, nth-child</a:t>
            </a:r>
          </a:p>
        </p:txBody>
      </p:sp>
    </p:spTree>
    <p:extLst>
      <p:ext uri="{BB962C8B-B14F-4D97-AF65-F5344CB8AC3E}">
        <p14:creationId xmlns:p14="http://schemas.microsoft.com/office/powerpoint/2010/main" val="578956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7A131C-F28F-42B2-9F83-EA385826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CSS et tableaux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A6534B-FE01-4089-AB61-5458ED1F0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Bordures</a:t>
            </a:r>
          </a:p>
          <a:p>
            <a:pPr lvl="1"/>
            <a:r>
              <a:rPr lang="fr-CA"/>
              <a:t>Par défaut, un tableau HTML, sans CSS, ressemble à ceci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2529F74-0D61-4574-B3CE-8CBBD6FB0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478" y="1983748"/>
            <a:ext cx="4747671" cy="4000847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9D448AA-A031-43BC-85F9-3D8C2E2F8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585" y="3053373"/>
            <a:ext cx="3505504" cy="160033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5DB8071-1B7B-4519-A4A3-C11FA582D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2923" y="940526"/>
            <a:ext cx="848816" cy="169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87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7A131C-F28F-42B2-9F83-EA385826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CSS et tableaux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A6534B-FE01-4089-AB61-5458ED1F0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Bordures</a:t>
            </a:r>
          </a:p>
          <a:p>
            <a:pPr lvl="1"/>
            <a:r>
              <a:rPr lang="fr-CA"/>
              <a:t>Comportement lorsqu’on ajoute des bordures 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08DCC7-6045-4A82-958F-304C18125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9" y="2891052"/>
            <a:ext cx="2634896" cy="67448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FD16101-A448-4310-B9DD-735518A3F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59" y="3837871"/>
            <a:ext cx="2634896" cy="12315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3FF238C-D003-41A8-B088-1B21F0F56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17" y="2882888"/>
            <a:ext cx="3231160" cy="792549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BD1C5A4-0386-4424-9544-BC7E728AF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807" y="3909183"/>
            <a:ext cx="2585570" cy="9843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58BC843-B5DF-4AF1-B657-1578EED708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639" y="2871458"/>
            <a:ext cx="3254022" cy="815411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293D348-DEED-40ED-8FFE-F882584C5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1041" y="3837871"/>
            <a:ext cx="2770417" cy="135401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BCC774B-BE61-4B65-8D6F-D27A7C94C83C}"/>
              </a:ext>
            </a:extLst>
          </p:cNvPr>
          <p:cNvSpPr txBox="1"/>
          <p:nvPr/>
        </p:nvSpPr>
        <p:spPr>
          <a:xfrm>
            <a:off x="4529128" y="5127314"/>
            <a:ext cx="204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rgbClr val="8197B6"/>
                </a:solidFill>
              </a:rPr>
              <a:t>Rien ne se produit</a:t>
            </a:r>
          </a:p>
          <a:p>
            <a:pPr algn="ctr"/>
            <a:r>
              <a:rPr lang="fr-CA">
                <a:solidFill>
                  <a:srgbClr val="8197B6"/>
                </a:solidFill>
              </a:rPr>
              <a:t>(C’est normal)</a:t>
            </a:r>
            <a:endParaRPr lang="fr-CA">
              <a:solidFill>
                <a:srgbClr val="F75A3B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7F2BA01-28AA-40EE-B852-F4057ECBA89A}"/>
              </a:ext>
            </a:extLst>
          </p:cNvPr>
          <p:cNvSpPr txBox="1"/>
          <p:nvPr/>
        </p:nvSpPr>
        <p:spPr>
          <a:xfrm>
            <a:off x="4014344" y="2441122"/>
            <a:ext cx="315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rgbClr val="8197B6"/>
                </a:solidFill>
              </a:rPr>
              <a:t>À </a:t>
            </a:r>
            <a:r>
              <a:rPr lang="fr-CA">
                <a:solidFill>
                  <a:srgbClr val="F75A3B"/>
                </a:solidFill>
              </a:rPr>
              <a:t>thead</a:t>
            </a:r>
            <a:r>
              <a:rPr lang="fr-CA">
                <a:solidFill>
                  <a:srgbClr val="8197B6"/>
                </a:solidFill>
              </a:rPr>
              <a:t>, </a:t>
            </a:r>
            <a:r>
              <a:rPr lang="fr-CA">
                <a:solidFill>
                  <a:srgbClr val="F75A3B"/>
                </a:solidFill>
              </a:rPr>
              <a:t>tbody</a:t>
            </a:r>
            <a:r>
              <a:rPr lang="fr-CA">
                <a:solidFill>
                  <a:srgbClr val="8197B6"/>
                </a:solidFill>
              </a:rPr>
              <a:t>, </a:t>
            </a:r>
            <a:r>
              <a:rPr lang="fr-CA">
                <a:solidFill>
                  <a:srgbClr val="F75A3B"/>
                </a:solidFill>
              </a:rPr>
              <a:t>tfoot</a:t>
            </a:r>
            <a:r>
              <a:rPr lang="fr-CA">
                <a:solidFill>
                  <a:srgbClr val="8197B6"/>
                </a:solidFill>
              </a:rPr>
              <a:t> ou </a:t>
            </a:r>
            <a:r>
              <a:rPr lang="fr-CA">
                <a:solidFill>
                  <a:srgbClr val="F75A3B"/>
                </a:solidFill>
              </a:rPr>
              <a:t>tr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984205D-B0A4-4EA6-A1FB-3B7C3C9DCCF9}"/>
              </a:ext>
            </a:extLst>
          </p:cNvPr>
          <p:cNvSpPr txBox="1"/>
          <p:nvPr/>
        </p:nvSpPr>
        <p:spPr>
          <a:xfrm>
            <a:off x="8229982" y="2441122"/>
            <a:ext cx="315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rgbClr val="8197B6"/>
                </a:solidFill>
              </a:rPr>
              <a:t>À </a:t>
            </a:r>
            <a:r>
              <a:rPr lang="fr-CA">
                <a:solidFill>
                  <a:srgbClr val="F75A3B"/>
                </a:solidFill>
              </a:rPr>
              <a:t>th</a:t>
            </a:r>
            <a:r>
              <a:rPr lang="fr-CA">
                <a:solidFill>
                  <a:srgbClr val="8197B6"/>
                </a:solidFill>
              </a:rPr>
              <a:t> et </a:t>
            </a:r>
            <a:r>
              <a:rPr lang="fr-CA">
                <a:solidFill>
                  <a:srgbClr val="F75A3B"/>
                </a:solidFill>
              </a:rPr>
              <a:t>td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EF25CFF-5B5D-4B49-9438-D0EDDB58CABD}"/>
              </a:ext>
            </a:extLst>
          </p:cNvPr>
          <p:cNvSpPr txBox="1"/>
          <p:nvPr/>
        </p:nvSpPr>
        <p:spPr>
          <a:xfrm>
            <a:off x="753549" y="2464384"/>
            <a:ext cx="204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rgbClr val="8197B6"/>
                </a:solidFill>
              </a:rPr>
              <a:t>À </a:t>
            </a:r>
            <a:r>
              <a:rPr lang="fr-CA">
                <a:solidFill>
                  <a:srgbClr val="F75A3B"/>
                </a:solidFill>
              </a:rPr>
              <a:t>table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D4C98FC-3D35-4A4E-9454-CC41DA13E758}"/>
              </a:ext>
            </a:extLst>
          </p:cNvPr>
          <p:cNvSpPr txBox="1"/>
          <p:nvPr/>
        </p:nvSpPr>
        <p:spPr>
          <a:xfrm>
            <a:off x="661392" y="5103964"/>
            <a:ext cx="204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rgbClr val="8197B6"/>
                </a:solidFill>
              </a:rPr>
              <a:t>Les cellules ne sont pas délimitées…</a:t>
            </a:r>
            <a:endParaRPr lang="fr-CA">
              <a:solidFill>
                <a:srgbClr val="F75A3B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DC6F0DC-03E5-481C-A115-8FCE3E48974D}"/>
              </a:ext>
            </a:extLst>
          </p:cNvPr>
          <p:cNvSpPr txBox="1"/>
          <p:nvPr/>
        </p:nvSpPr>
        <p:spPr>
          <a:xfrm>
            <a:off x="8842048" y="5237969"/>
            <a:ext cx="204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rgbClr val="8197B6"/>
                </a:solidFill>
              </a:rPr>
              <a:t>Les bordures sont disjointes…</a:t>
            </a:r>
            <a:endParaRPr lang="fr-CA">
              <a:solidFill>
                <a:srgbClr val="F75A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620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7A131C-F28F-42B2-9F83-EA385826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CSS et tableaux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A6534B-FE01-4089-AB61-5458ED1F0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Bordures</a:t>
            </a:r>
          </a:p>
          <a:p>
            <a:pPr lvl="1"/>
            <a:r>
              <a:rPr lang="fr-CA"/>
              <a:t>Pour mettre des bordures, on applique </a:t>
            </a:r>
            <a:r>
              <a:rPr lang="fr-CA">
                <a:solidFill>
                  <a:srgbClr val="F75A3B"/>
                </a:solidFill>
              </a:rPr>
              <a:t>border </a:t>
            </a:r>
            <a:r>
              <a:rPr lang="fr-CA"/>
              <a:t>aux </a:t>
            </a:r>
            <a:r>
              <a:rPr lang="fr-CA" b="1"/>
              <a:t>cellules</a:t>
            </a:r>
            <a:r>
              <a:rPr lang="fr-CA"/>
              <a:t> et </a:t>
            </a:r>
            <a:r>
              <a:rPr lang="fr-CA">
                <a:solidFill>
                  <a:srgbClr val="F75A3B"/>
                </a:solidFill>
              </a:rPr>
              <a:t>border-collapse </a:t>
            </a:r>
            <a:r>
              <a:rPr lang="fr-CA"/>
              <a:t>(</a:t>
            </a:r>
            <a:r>
              <a:rPr lang="fr-CA" i="1"/>
              <a:t>collapse</a:t>
            </a:r>
            <a:r>
              <a:rPr lang="fr-CA"/>
              <a:t>, </a:t>
            </a:r>
            <a:r>
              <a:rPr lang="fr-CA" i="1"/>
              <a:t>separate</a:t>
            </a:r>
            <a:r>
              <a:rPr lang="fr-CA"/>
              <a:t>) au </a:t>
            </a:r>
            <a:r>
              <a:rPr lang="fr-CA" b="1"/>
              <a:t>tableau</a:t>
            </a:r>
            <a:r>
              <a:rPr lang="fr-CA"/>
              <a:t>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E1F46B-E181-4380-838D-8CE4262D0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79" y="3080464"/>
            <a:ext cx="3254022" cy="815411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DB99675-7DFB-46D2-822F-74F4A5F55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281" y="4046877"/>
            <a:ext cx="2770417" cy="135401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CDEC65B-1B4F-4C3D-9E73-3360D1B0510B}"/>
              </a:ext>
            </a:extLst>
          </p:cNvPr>
          <p:cNvSpPr txBox="1"/>
          <p:nvPr/>
        </p:nvSpPr>
        <p:spPr>
          <a:xfrm>
            <a:off x="1006222" y="2650128"/>
            <a:ext cx="315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rgbClr val="8197B6"/>
                </a:solidFill>
              </a:rPr>
              <a:t>Sans border-collapse</a:t>
            </a:r>
            <a:endParaRPr lang="fr-CA">
              <a:solidFill>
                <a:srgbClr val="F75A3B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BA0CD3-1C44-4E7B-9353-4A6A7B2F4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538" y="3019460"/>
            <a:ext cx="3254022" cy="1577477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D0CEF91-D18B-4270-9832-CB972C77EB96}"/>
              </a:ext>
            </a:extLst>
          </p:cNvPr>
          <p:cNvSpPr txBox="1"/>
          <p:nvPr/>
        </p:nvSpPr>
        <p:spPr>
          <a:xfrm>
            <a:off x="7546359" y="2580459"/>
            <a:ext cx="315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rgbClr val="8197B6"/>
                </a:solidFill>
              </a:rPr>
              <a:t>Avec border-collapse</a:t>
            </a:r>
            <a:endParaRPr lang="fr-CA">
              <a:solidFill>
                <a:srgbClr val="F75A3B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3D855A3-C132-42C8-A365-65E149EBF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104" y="4731023"/>
            <a:ext cx="2826890" cy="13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96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7A131C-F28F-42B2-9F83-EA385826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CSS et tableaux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A6534B-FE01-4089-AB61-5458ED1F0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padding</a:t>
            </a:r>
            <a:r>
              <a:rPr lang="fr-CA"/>
              <a:t>, </a:t>
            </a:r>
            <a:r>
              <a:rPr lang="fr-CA">
                <a:solidFill>
                  <a:srgbClr val="F75A3B"/>
                </a:solidFill>
              </a:rPr>
              <a:t>height</a:t>
            </a:r>
            <a:r>
              <a:rPr lang="fr-CA"/>
              <a:t>, </a:t>
            </a:r>
            <a:r>
              <a:rPr lang="fr-CA">
                <a:solidFill>
                  <a:srgbClr val="F75A3B"/>
                </a:solidFill>
              </a:rPr>
              <a:t>width</a:t>
            </a:r>
          </a:p>
          <a:p>
            <a:pPr lvl="1"/>
            <a:r>
              <a:rPr lang="fr-CA"/>
              <a:t>Toutes ces propriétés fonctionnent bien avec les tableaux et sont pratiques.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62C667-B17A-4240-9839-CF3F0F8A2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53" y="2025391"/>
            <a:ext cx="2826732" cy="2030285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77BC889-D989-4BFC-A4E6-2F0DF65A4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693" y="4373988"/>
            <a:ext cx="2599652" cy="14846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CC4A047-4E63-4EBA-AD7C-9D0437B0A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54" y="2014067"/>
            <a:ext cx="2624820" cy="127245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D6CD7DB-02AF-412D-A49B-12F5483DC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77" y="3546290"/>
            <a:ext cx="1949030" cy="9236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2258AF0-C011-4C54-8435-9A7BFD1E3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9136" y="3809863"/>
            <a:ext cx="4895809" cy="243825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B35B780-38B4-4371-975A-9F48BBD59E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3674" y="2012771"/>
            <a:ext cx="2826732" cy="1590439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043755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7A131C-F28F-42B2-9F83-EA385826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CSS et tableaux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A6534B-FE01-4089-AB61-5458ED1F0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Pseudo-classes :</a:t>
            </a:r>
            <a:r>
              <a:rPr lang="fr-CA" b="1">
                <a:solidFill>
                  <a:srgbClr val="F75A3B"/>
                </a:solidFill>
              </a:rPr>
              <a:t>first-child</a:t>
            </a:r>
            <a:r>
              <a:rPr lang="fr-CA"/>
              <a:t>, :</a:t>
            </a:r>
            <a:r>
              <a:rPr lang="fr-CA" b="1">
                <a:solidFill>
                  <a:srgbClr val="F75A3B"/>
                </a:solidFill>
              </a:rPr>
              <a:t>last-child</a:t>
            </a:r>
            <a:r>
              <a:rPr lang="fr-CA"/>
              <a:t> et :</a:t>
            </a:r>
            <a:r>
              <a:rPr lang="fr-CA" b="1">
                <a:solidFill>
                  <a:srgbClr val="F75A3B"/>
                </a:solidFill>
              </a:rPr>
              <a:t>nth-child(n)</a:t>
            </a:r>
          </a:p>
          <a:p>
            <a:pPr lvl="1"/>
            <a:r>
              <a:rPr lang="fr-CA"/>
              <a:t>Plutôt pratiques avec les tableaux.</a:t>
            </a:r>
          </a:p>
          <a:p>
            <a:pPr lvl="1"/>
            <a:endParaRPr lang="fr-CA"/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:first-child </a:t>
            </a:r>
            <a:r>
              <a:rPr lang="fr-CA"/>
              <a:t>sélectionne l’élément qui le précède SI cet élément est le </a:t>
            </a:r>
            <a:r>
              <a:rPr lang="fr-CA" b="1"/>
              <a:t>premier enfant</a:t>
            </a:r>
            <a:r>
              <a:rPr lang="fr-CA"/>
              <a:t> de son </a:t>
            </a:r>
            <a:r>
              <a:rPr lang="fr-CA" b="1"/>
              <a:t>parent</a:t>
            </a:r>
            <a:r>
              <a:rPr lang="fr-CA"/>
              <a:t>. (</a:t>
            </a:r>
            <a:r>
              <a:rPr lang="fr-CA">
                <a:solidFill>
                  <a:srgbClr val="F75A3B"/>
                </a:solidFill>
              </a:rPr>
              <a:t>:last-child</a:t>
            </a:r>
            <a:r>
              <a:rPr lang="fr-CA"/>
              <a:t> fait l’inverse)</a:t>
            </a:r>
          </a:p>
          <a:p>
            <a:pPr lvl="2"/>
            <a:r>
              <a:rPr lang="fr-CA"/>
              <a:t>Ici, le premier </a:t>
            </a:r>
            <a:r>
              <a:rPr lang="fr-CA" b="1"/>
              <a:t>&lt;tr&gt; </a:t>
            </a:r>
            <a:r>
              <a:rPr lang="fr-CA"/>
              <a:t>enfant de </a:t>
            </a:r>
            <a:r>
              <a:rPr lang="fr-CA" b="1"/>
              <a:t>&lt;table&gt; </a:t>
            </a:r>
            <a:r>
              <a:rPr lang="fr-CA"/>
              <a:t>est sélectionné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187E81-375B-4854-B10C-767EA92D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690" y="3572691"/>
            <a:ext cx="3884660" cy="239879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7052E7-9F2F-4140-A2A3-F900D3466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355" y="4519749"/>
            <a:ext cx="3947502" cy="148602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1CBC57-C038-4AF3-B664-F04B3DDAB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355" y="3623185"/>
            <a:ext cx="3932261" cy="815411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855089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7A131C-F28F-42B2-9F83-EA385826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CSS et tableaux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A6534B-FE01-4089-AB61-5458ED1F0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Pseudo-classes :</a:t>
            </a:r>
            <a:r>
              <a:rPr lang="fr-CA" b="1">
                <a:solidFill>
                  <a:srgbClr val="F75A3B"/>
                </a:solidFill>
              </a:rPr>
              <a:t>first-child</a:t>
            </a:r>
            <a:r>
              <a:rPr lang="fr-CA"/>
              <a:t>, :</a:t>
            </a:r>
            <a:r>
              <a:rPr lang="fr-CA" b="1">
                <a:solidFill>
                  <a:srgbClr val="F75A3B"/>
                </a:solidFill>
              </a:rPr>
              <a:t>last-child</a:t>
            </a:r>
            <a:r>
              <a:rPr lang="fr-CA"/>
              <a:t> et :</a:t>
            </a:r>
            <a:r>
              <a:rPr lang="fr-CA" b="1">
                <a:solidFill>
                  <a:srgbClr val="F75A3B"/>
                </a:solidFill>
              </a:rPr>
              <a:t>nth-child(n)</a:t>
            </a:r>
          </a:p>
          <a:p>
            <a:pPr lvl="1"/>
            <a:r>
              <a:rPr lang="fr-CA"/>
              <a:t>Plutôt pratiques avec les tableaux.</a:t>
            </a:r>
          </a:p>
          <a:p>
            <a:pPr lvl="1"/>
            <a:endParaRPr lang="fr-CA"/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:nth-child(</a:t>
            </a:r>
            <a:r>
              <a:rPr lang="fr-CA" b="1">
                <a:solidFill>
                  <a:srgbClr val="F75A3B"/>
                </a:solidFill>
              </a:rPr>
              <a:t>n</a:t>
            </a:r>
            <a:r>
              <a:rPr lang="fr-CA">
                <a:solidFill>
                  <a:srgbClr val="F75A3B"/>
                </a:solidFill>
              </a:rPr>
              <a:t>) </a:t>
            </a:r>
            <a:r>
              <a:rPr lang="fr-CA"/>
              <a:t>sélectionne l’élément qui le précède s’il est </a:t>
            </a:r>
            <a:r>
              <a:rPr lang="fr-CA" b="1">
                <a:solidFill>
                  <a:srgbClr val="F75A3B"/>
                </a:solidFill>
              </a:rPr>
              <a:t>n</a:t>
            </a:r>
            <a:r>
              <a:rPr lang="fr-CA" b="1"/>
              <a:t>-ième</a:t>
            </a:r>
            <a:r>
              <a:rPr lang="fr-CA"/>
              <a:t> </a:t>
            </a:r>
            <a:r>
              <a:rPr lang="fr-CA" b="1"/>
              <a:t>enfant</a:t>
            </a:r>
            <a:r>
              <a:rPr lang="fr-CA"/>
              <a:t> de son </a:t>
            </a:r>
            <a:r>
              <a:rPr lang="fr-CA" b="1"/>
              <a:t>parent</a:t>
            </a:r>
            <a:r>
              <a:rPr lang="fr-CA"/>
              <a:t>.</a:t>
            </a:r>
          </a:p>
          <a:p>
            <a:pPr lvl="2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n</a:t>
            </a:r>
            <a:r>
              <a:rPr lang="fr-CA"/>
              <a:t> peut être un nombre quelconque, ou encore les mots-clés «</a:t>
            </a:r>
            <a:r>
              <a:rPr lang="fr-CA" b="1"/>
              <a:t> odd </a:t>
            </a:r>
            <a:r>
              <a:rPr lang="fr-CA"/>
              <a:t>» ou «</a:t>
            </a:r>
            <a:r>
              <a:rPr lang="fr-CA" b="1"/>
              <a:t> even </a:t>
            </a:r>
            <a:r>
              <a:rPr lang="fr-CA"/>
              <a:t>».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A0CFEC-D144-46C7-B954-D235193B7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74" y="3508798"/>
            <a:ext cx="4755292" cy="807790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838F129-B879-49BE-922B-B89AB2E0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73" y="4458896"/>
            <a:ext cx="4755293" cy="166005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603ABE7-1909-4307-A957-75F7E0AA0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311" y="3603210"/>
            <a:ext cx="3962743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54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38FC8-DA20-4B63-85ED-94FC3BAA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avec 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DE0832-4EE9-4E8B-B5D7-474FE91BE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Appliquer la classe Bootstrap </a:t>
            </a:r>
            <a:r>
              <a:rPr lang="fr-CA" b="1">
                <a:solidFill>
                  <a:srgbClr val="F75A3B"/>
                </a:solidFill>
              </a:rPr>
              <a:t>.table </a:t>
            </a:r>
            <a:r>
              <a:rPr lang="fr-CA"/>
              <a:t>à l’élément </a:t>
            </a:r>
            <a:r>
              <a:rPr lang="fr-CA" b="1"/>
              <a:t>&lt;table&gt; </a:t>
            </a:r>
            <a:r>
              <a:rPr lang="fr-CA"/>
              <a:t>permet d’obtenir ceci :</a:t>
            </a:r>
          </a:p>
          <a:p>
            <a:pPr lvl="1"/>
            <a:r>
              <a:rPr lang="fr-CA"/>
              <a:t>On remarque que le tableau prend </a:t>
            </a:r>
            <a:r>
              <a:rPr lang="fr-CA" b="1"/>
              <a:t>toute la largeur </a:t>
            </a:r>
            <a:r>
              <a:rPr lang="fr-CA"/>
              <a:t>de la page (peu importe la taille du viewport)</a:t>
            </a:r>
          </a:p>
          <a:p>
            <a:pPr lvl="1"/>
            <a:r>
              <a:rPr lang="fr-CA"/>
              <a:t>Les cellules ont du </a:t>
            </a:r>
            <a:r>
              <a:rPr lang="fr-CA" b="1"/>
              <a:t>padding </a:t>
            </a:r>
            <a:r>
              <a:rPr lang="fr-CA"/>
              <a:t>et des </a:t>
            </a:r>
            <a:r>
              <a:rPr lang="fr-CA" b="1"/>
              <a:t>bordures horizontales</a:t>
            </a:r>
            <a:r>
              <a:rPr lang="fr-CA"/>
              <a:t>.</a:t>
            </a:r>
          </a:p>
          <a:p>
            <a:pPr lvl="1"/>
            <a:r>
              <a:rPr lang="fr-CA"/>
              <a:t>Les </a:t>
            </a:r>
            <a:r>
              <a:rPr lang="fr-CA" b="1"/>
              <a:t>&lt;th&gt; </a:t>
            </a:r>
            <a:r>
              <a:rPr lang="fr-CA"/>
              <a:t>ne sont plus alignés au centre.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DDA61C-AABD-4EDD-BFDF-B93461D29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767" y="3763892"/>
            <a:ext cx="5860844" cy="2174051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A664352-0B8C-4AB1-9674-48B1D0251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89" y="3860232"/>
            <a:ext cx="5593565" cy="1981372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</p:spTree>
    <p:extLst>
      <p:ext uri="{BB962C8B-B14F-4D97-AF65-F5344CB8AC3E}">
        <p14:creationId xmlns:p14="http://schemas.microsoft.com/office/powerpoint/2010/main" val="1808124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918829-131D-4C88-8666-B778F7F9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Menu du jour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9EFAF08-EDCC-4FA5-874F-CEAE44548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>
            <a:normAutofit/>
          </a:bodyPr>
          <a:lstStyle/>
          <a:p>
            <a:r>
              <a:rPr lang="fr-CA"/>
              <a:t>Tableaux en HTML</a:t>
            </a:r>
          </a:p>
          <a:p>
            <a:r>
              <a:rPr lang="fr-CA">
                <a:solidFill>
                  <a:srgbClr val="8197B6"/>
                </a:solidFill>
              </a:rPr>
              <a:t>CSS et tableaux</a:t>
            </a:r>
          </a:p>
          <a:p>
            <a:pPr lvl="1"/>
            <a:r>
              <a:rPr lang="fr-CA">
                <a:solidFill>
                  <a:srgbClr val="8197B6"/>
                </a:solidFill>
              </a:rPr>
              <a:t>Quelques propriétés et sélecteurs pratiques</a:t>
            </a:r>
          </a:p>
          <a:p>
            <a:r>
              <a:rPr lang="fr-CA">
                <a:solidFill>
                  <a:srgbClr val="81ADB6"/>
                </a:solidFill>
              </a:rPr>
              <a:t>Tableaux avec Bootstrap</a:t>
            </a:r>
          </a:p>
          <a:p>
            <a:pPr lvl="1"/>
            <a:r>
              <a:rPr lang="fr-CA">
                <a:solidFill>
                  <a:srgbClr val="81ADB6"/>
                </a:solidFill>
              </a:rPr>
              <a:t>Quelques classes pratiques</a:t>
            </a:r>
          </a:p>
          <a:p>
            <a:r>
              <a:rPr lang="fr-CA">
                <a:solidFill>
                  <a:srgbClr val="A785B8"/>
                </a:solidFill>
              </a:rPr>
              <a:t>Composantes Bootstrap</a:t>
            </a:r>
          </a:p>
          <a:p>
            <a:pPr lvl="1"/>
            <a:r>
              <a:rPr lang="en-CA">
                <a:solidFill>
                  <a:srgbClr val="A785B8"/>
                </a:solidFill>
              </a:rPr>
              <a:t>Caroussel</a:t>
            </a:r>
          </a:p>
          <a:p>
            <a:pPr lvl="1"/>
            <a:r>
              <a:rPr lang="en-CA">
                <a:solidFill>
                  <a:srgbClr val="A785B8"/>
                </a:solidFill>
              </a:rPr>
              <a:t>Contenu pliable (Collapse)</a:t>
            </a:r>
          </a:p>
          <a:p>
            <a:r>
              <a:rPr lang="fr-CA">
                <a:solidFill>
                  <a:srgbClr val="B681AE"/>
                </a:solidFill>
              </a:rPr>
              <a:t>Sélecteurs CSS</a:t>
            </a:r>
          </a:p>
          <a:p>
            <a:pPr lvl="1"/>
            <a:r>
              <a:rPr lang="fr-CA">
                <a:solidFill>
                  <a:srgbClr val="B681AE"/>
                </a:solidFill>
              </a:rPr>
              <a:t>Je comprends rien</a:t>
            </a:r>
          </a:p>
          <a:p>
            <a:r>
              <a:rPr lang="fr-CA">
                <a:solidFill>
                  <a:srgbClr val="C474C6"/>
                </a:solidFill>
              </a:rPr>
              <a:t>Mini-labo #4</a:t>
            </a:r>
          </a:p>
          <a:p>
            <a:pPr lvl="1"/>
            <a:endParaRPr lang="fr-CA">
              <a:solidFill>
                <a:srgbClr val="81ADB6"/>
              </a:solidFill>
            </a:endParaRPr>
          </a:p>
          <a:p>
            <a:endParaRPr lang="fr-CA"/>
          </a:p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70260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38FC8-DA20-4B63-85ED-94FC3BAA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avec 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DE0832-4EE9-4E8B-B5D7-474FE91BE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Appliquer la classe Bootstrap </a:t>
            </a:r>
            <a:r>
              <a:rPr lang="fr-CA" b="1">
                <a:solidFill>
                  <a:srgbClr val="F75A3B"/>
                </a:solidFill>
              </a:rPr>
              <a:t>.table-dark </a:t>
            </a:r>
            <a:r>
              <a:rPr lang="fr-CA"/>
              <a:t>à l’élément </a:t>
            </a:r>
            <a:r>
              <a:rPr lang="fr-CA" b="1"/>
              <a:t>&lt;table&gt; </a:t>
            </a:r>
            <a:r>
              <a:rPr lang="fr-CA"/>
              <a:t>permet d’obtenir ceci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062466-9776-432E-AC44-E5C710320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454" y="2716399"/>
            <a:ext cx="6237884" cy="2600974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6C0D6A0-193A-4272-9241-CF7DF6303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6" y="2612572"/>
            <a:ext cx="4641693" cy="2808628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</p:spTree>
    <p:extLst>
      <p:ext uri="{BB962C8B-B14F-4D97-AF65-F5344CB8AC3E}">
        <p14:creationId xmlns:p14="http://schemas.microsoft.com/office/powerpoint/2010/main" val="1146560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38FC8-DA20-4B63-85ED-94FC3BAA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avec 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DE0832-4EE9-4E8B-B5D7-474FE91BE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Appliquer la classe Bootstrap </a:t>
            </a:r>
            <a:r>
              <a:rPr lang="fr-CA" b="1">
                <a:solidFill>
                  <a:srgbClr val="F75A3B"/>
                </a:solidFill>
              </a:rPr>
              <a:t>.table-striped </a:t>
            </a:r>
            <a:r>
              <a:rPr lang="fr-CA"/>
              <a:t>à l’élément </a:t>
            </a:r>
            <a:r>
              <a:rPr lang="fr-CA" b="1"/>
              <a:t>&lt;table&gt; </a:t>
            </a:r>
            <a:r>
              <a:rPr lang="fr-CA"/>
              <a:t>permet d’obtenir ceci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2A6A98-B36C-477C-BD91-13BD60A80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1" y="2573383"/>
            <a:ext cx="4822466" cy="2908994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AF85018-2C0A-4880-A679-AC144E558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52" y="2682028"/>
            <a:ext cx="6256389" cy="2691703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</p:spTree>
    <p:extLst>
      <p:ext uri="{BB962C8B-B14F-4D97-AF65-F5344CB8AC3E}">
        <p14:creationId xmlns:p14="http://schemas.microsoft.com/office/powerpoint/2010/main" val="1322862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38FC8-DA20-4B63-85ED-94FC3BAA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avec 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DE0832-4EE9-4E8B-B5D7-474FE91BE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Appliquer la classe Bootstrap </a:t>
            </a:r>
            <a:r>
              <a:rPr lang="fr-CA" b="1">
                <a:solidFill>
                  <a:srgbClr val="F75A3B"/>
                </a:solidFill>
              </a:rPr>
              <a:t>.table-bordered </a:t>
            </a:r>
            <a:r>
              <a:rPr lang="fr-CA"/>
              <a:t>à l’élément </a:t>
            </a:r>
            <a:r>
              <a:rPr lang="fr-CA" b="1"/>
              <a:t>&lt;table&gt; </a:t>
            </a:r>
            <a:r>
              <a:rPr lang="fr-CA"/>
              <a:t>permet d’obtenir ceci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4CF858-783D-4AB2-9BAE-6EA9B6CAE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62" y="2857123"/>
            <a:ext cx="5301122" cy="2447089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37468E4-1ACE-4AC1-A7FB-59576CB84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348" y="2951569"/>
            <a:ext cx="5959132" cy="235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88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38FC8-DA20-4B63-85ED-94FC3BAA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avec 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DE0832-4EE9-4E8B-B5D7-474FE91BE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Appliquer la classe Bootstrap </a:t>
            </a:r>
            <a:r>
              <a:rPr lang="fr-CA" b="1">
                <a:solidFill>
                  <a:srgbClr val="F75A3B"/>
                </a:solidFill>
              </a:rPr>
              <a:t>.table-hover </a:t>
            </a:r>
            <a:r>
              <a:rPr lang="fr-CA"/>
              <a:t>à l’élément </a:t>
            </a:r>
            <a:r>
              <a:rPr lang="fr-CA" b="1"/>
              <a:t>&lt;table&gt; </a:t>
            </a:r>
            <a:r>
              <a:rPr lang="fr-CA"/>
              <a:t>permet d’obtenir ceci :</a:t>
            </a:r>
          </a:p>
          <a:p>
            <a:pPr lvl="1"/>
            <a:r>
              <a:rPr lang="fr-CA"/>
              <a:t>Les rangées changent de style lorsque survolées.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48A83B-010C-4181-B9AD-7162FCA06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8" y="2893421"/>
            <a:ext cx="5611672" cy="2636669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815A43A-1213-4980-80D6-4589C42BB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72" y="3069771"/>
            <a:ext cx="5285464" cy="201407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7BB80F9-790C-45CE-876B-E5D3DBED6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024" y="4040280"/>
            <a:ext cx="161948" cy="1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50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38FC8-DA20-4B63-85ED-94FC3BAA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avec 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DE0832-4EE9-4E8B-B5D7-474FE91B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25" y="1029457"/>
            <a:ext cx="11794921" cy="5147506"/>
          </a:xfrm>
        </p:spPr>
        <p:txBody>
          <a:bodyPr>
            <a:normAutofit/>
          </a:bodyPr>
          <a:lstStyle/>
          <a:p>
            <a:r>
              <a:rPr lang="fr-CA" dirty="0"/>
              <a:t>Bref… il existe des dizaines et des dizaines de classes Bootstrap pour styliser rapidement ses tableaux :</a:t>
            </a:r>
          </a:p>
          <a:p>
            <a:pPr lvl="1"/>
            <a:r>
              <a:rPr lang="fr-CA" dirty="0">
                <a:hlinkClick r:id="rId2"/>
              </a:rPr>
              <a:t>https://getbootstrap.com/docs/5.3/content/tables/</a:t>
            </a:r>
            <a:endParaRPr lang="fr-CA" dirty="0"/>
          </a:p>
          <a:p>
            <a:pPr marL="457200" lvl="1" indent="0">
              <a:buNone/>
            </a:pPr>
            <a:endParaRPr lang="fr-CA" dirty="0"/>
          </a:p>
          <a:p>
            <a:pPr lvl="1"/>
            <a:r>
              <a:rPr lang="fr-CA" dirty="0"/>
              <a:t>N’oubliez jamais de mettre la </a:t>
            </a:r>
            <a:r>
              <a:rPr lang="fr-CA" b="1" dirty="0"/>
              <a:t>feuille CSS Bootstrap </a:t>
            </a:r>
            <a:r>
              <a:rPr lang="fr-CA" dirty="0"/>
              <a:t>et les </a:t>
            </a:r>
            <a:r>
              <a:rPr lang="fr-CA" b="1" dirty="0"/>
              <a:t>scripts</a:t>
            </a:r>
            <a:r>
              <a:rPr lang="fr-CA" dirty="0"/>
              <a:t> nécessaires dans votre page Web !</a:t>
            </a:r>
          </a:p>
          <a:p>
            <a:pPr lvl="2"/>
            <a:r>
              <a:rPr lang="fr-CA" dirty="0"/>
              <a:t>À mettre dans le </a:t>
            </a:r>
            <a:r>
              <a:rPr lang="fr-CA" b="1" dirty="0"/>
              <a:t>&lt;</a:t>
            </a:r>
            <a:r>
              <a:rPr lang="fr-CA" b="1" dirty="0" err="1"/>
              <a:t>head</a:t>
            </a:r>
            <a:r>
              <a:rPr lang="fr-CA" b="1" dirty="0"/>
              <a:t>&gt; </a:t>
            </a:r>
            <a:r>
              <a:rPr lang="fr-CA" dirty="0"/>
              <a:t>:</a:t>
            </a:r>
          </a:p>
          <a:p>
            <a:pPr marL="914400" lvl="2" indent="0">
              <a:buNone/>
            </a:pPr>
            <a:r>
              <a:rPr lang="en-US" sz="12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en-US" sz="1200" b="1" dirty="0" err="1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sz="12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="https://cdn.jsdelivr.net/</a:t>
            </a:r>
            <a:r>
              <a:rPr lang="en-US" sz="1200" b="1" dirty="0" err="1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12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/bootstrap@5.3.0-alpha1/</a:t>
            </a:r>
            <a:r>
              <a:rPr lang="en-US" sz="1200" b="1" dirty="0" err="1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12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en-US" sz="12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/bootstrap.min.css" </a:t>
            </a:r>
            <a:r>
              <a:rPr lang="en-US" sz="1200" b="1" dirty="0" err="1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12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="stylesheet"&gt;</a:t>
            </a:r>
          </a:p>
          <a:p>
            <a:pPr marL="914400" lvl="2" indent="0">
              <a:buNone/>
            </a:pPr>
            <a:endParaRPr lang="fr-CA" dirty="0"/>
          </a:p>
          <a:p>
            <a:pPr lvl="2"/>
            <a:r>
              <a:rPr lang="fr-CA" dirty="0"/>
              <a:t>À mettre avant </a:t>
            </a:r>
            <a:r>
              <a:rPr lang="fr-CA" b="1" dirty="0"/>
              <a:t>&lt;/body&gt; </a:t>
            </a:r>
            <a:r>
              <a:rPr lang="fr-CA" dirty="0"/>
              <a:t>:</a:t>
            </a:r>
          </a:p>
          <a:p>
            <a:pPr marL="914400" lvl="2" indent="0">
              <a:buNone/>
            </a:pPr>
            <a:r>
              <a:rPr lang="fr-CA" sz="13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 src="https://cdn.jsdelivr.net/</a:t>
            </a:r>
            <a:r>
              <a:rPr lang="fr-CA" sz="1300" b="1" dirty="0" err="1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fr-CA" sz="13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/bootstrap@5.3.0-alpha1/</a:t>
            </a:r>
            <a:r>
              <a:rPr lang="fr-CA" sz="1300" b="1" dirty="0" err="1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fr-CA" sz="13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CA" sz="1300" b="1" dirty="0" err="1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fr-CA" sz="13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/bootstrap.bundle.min.js"&gt;&lt;/script&gt;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963029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248CFD-0B1C-4E5F-872D-432E4DA2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Composantes 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29E802-711A-487B-85E6-DE771F603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Bootstrap nous donne accès à des classes pour </a:t>
            </a:r>
            <a:r>
              <a:rPr lang="fr-CA" b="1" dirty="0"/>
              <a:t>styliser </a:t>
            </a:r>
            <a:r>
              <a:rPr lang="fr-CA" dirty="0"/>
              <a:t>bien des choses, mais aussi pour créer des éléments </a:t>
            </a:r>
            <a:r>
              <a:rPr lang="fr-CA" b="1" dirty="0"/>
              <a:t>interactifs</a:t>
            </a:r>
            <a:r>
              <a:rPr lang="fr-CA" dirty="0"/>
              <a:t>. Nous allons aborder 2 </a:t>
            </a:r>
            <a:r>
              <a:rPr lang="fr-CA" b="1" dirty="0"/>
              <a:t>composantes</a:t>
            </a:r>
            <a:r>
              <a:rPr lang="fr-CA" dirty="0"/>
              <a:t> </a:t>
            </a:r>
            <a:r>
              <a:rPr lang="fr-CA" b="1" dirty="0"/>
              <a:t>Bootstrap</a:t>
            </a:r>
            <a:r>
              <a:rPr lang="fr-CA" dirty="0"/>
              <a:t> de ce genre.</a:t>
            </a:r>
          </a:p>
          <a:p>
            <a:pPr lvl="1"/>
            <a:r>
              <a:rPr lang="fr-CA" dirty="0"/>
              <a:t> Carrousel</a:t>
            </a:r>
          </a:p>
          <a:p>
            <a:pPr lvl="1"/>
            <a:r>
              <a:rPr lang="fr-CA" dirty="0"/>
              <a:t> Contenu pliable</a:t>
            </a:r>
          </a:p>
        </p:txBody>
      </p:sp>
    </p:spTree>
    <p:extLst>
      <p:ext uri="{BB962C8B-B14F-4D97-AF65-F5344CB8AC3E}">
        <p14:creationId xmlns:p14="http://schemas.microsoft.com/office/powerpoint/2010/main" val="1372130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248CFD-0B1C-4E5F-872D-432E4DA2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Composantes 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29E802-711A-487B-85E6-DE771F603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8697686" cy="5147506"/>
          </a:xfrm>
        </p:spPr>
        <p:txBody>
          <a:bodyPr/>
          <a:lstStyle/>
          <a:p>
            <a:r>
              <a:rPr lang="fr-CA" dirty="0"/>
              <a:t> Carrousel à images</a:t>
            </a:r>
          </a:p>
          <a:p>
            <a:pPr lvl="1"/>
            <a:r>
              <a:rPr lang="fr-CA" dirty="0"/>
              <a:t>Permet de faire défiler une galerie d’images, une à la fois.</a:t>
            </a:r>
          </a:p>
          <a:p>
            <a:pPr lvl="1"/>
            <a:endParaRPr lang="fr-CA" dirty="0"/>
          </a:p>
          <a:p>
            <a:pPr lvl="1"/>
            <a:r>
              <a:rPr lang="fr-CA" b="1" dirty="0"/>
              <a:t>Étape 1</a:t>
            </a:r>
            <a:r>
              <a:rPr lang="fr-CA" dirty="0"/>
              <a:t> : Se rendre à l’adresse ci-dessous et choisir un modèle de carrousel qui est satisfaisant. </a:t>
            </a:r>
            <a:r>
              <a:rPr lang="fr-CA" dirty="0">
                <a:hlinkClick r:id="rId2"/>
              </a:rPr>
              <a:t>https://getbootstrap.com/docs/5.3/components/carousel/</a:t>
            </a:r>
            <a:endParaRPr lang="fr-CA" dirty="0"/>
          </a:p>
          <a:p>
            <a:pPr marL="457200" lvl="1" indent="0">
              <a:buNone/>
            </a:pPr>
            <a:endParaRPr lang="fr-CA" dirty="0"/>
          </a:p>
          <a:p>
            <a:pPr lvl="1"/>
            <a:r>
              <a:rPr lang="fr-CA" b="1" dirty="0"/>
              <a:t>Étape 2</a:t>
            </a:r>
            <a:r>
              <a:rPr lang="fr-CA" dirty="0"/>
              <a:t> : </a:t>
            </a:r>
            <a:r>
              <a:rPr lang="fr-CA" i="1" dirty="0"/>
              <a:t>Yoink</a:t>
            </a:r>
            <a:r>
              <a:rPr lang="fr-CA" baseline="30000" dirty="0"/>
              <a:t>1</a:t>
            </a:r>
            <a:r>
              <a:rPr lang="fr-CA" dirty="0"/>
              <a:t> le code HTML correspondant au carrousel désiré.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2C49FE-DDEF-481D-B3D4-EF12F6A27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295" y="891268"/>
            <a:ext cx="2209800" cy="1809750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73D606-60D6-402D-B9C6-42A556AC7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462" y="4246011"/>
            <a:ext cx="2888230" cy="1348857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25C08CD-E1D0-4042-9443-55E1C2C51ED6}"/>
              </a:ext>
            </a:extLst>
          </p:cNvPr>
          <p:cNvSpPr txBox="1"/>
          <p:nvPr/>
        </p:nvSpPr>
        <p:spPr>
          <a:xfrm>
            <a:off x="28005" y="5992297"/>
            <a:ext cx="410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A785B8"/>
                </a:solidFill>
              </a:rPr>
              <a:t>1 : Prendre, dérober sans scrupules </a:t>
            </a:r>
          </a:p>
        </p:txBody>
      </p:sp>
    </p:spTree>
    <p:extLst>
      <p:ext uri="{BB962C8B-B14F-4D97-AF65-F5344CB8AC3E}">
        <p14:creationId xmlns:p14="http://schemas.microsoft.com/office/powerpoint/2010/main" val="2871847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248CFD-0B1C-4E5F-872D-432E4DA2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Composantes 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29E802-711A-487B-85E6-DE771F603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8697686" cy="5147506"/>
          </a:xfrm>
        </p:spPr>
        <p:txBody>
          <a:bodyPr/>
          <a:lstStyle/>
          <a:p>
            <a:r>
              <a:rPr lang="fr-CA" dirty="0"/>
              <a:t> Carrousel</a:t>
            </a:r>
          </a:p>
          <a:p>
            <a:pPr lvl="1"/>
            <a:r>
              <a:rPr lang="fr-CA" b="1" dirty="0"/>
              <a:t>Étape 3</a:t>
            </a:r>
            <a:r>
              <a:rPr lang="fr-CA" dirty="0"/>
              <a:t> : Choisir les images à intégrer dans le carrousel.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r>
              <a:rPr lang="fr-CA" dirty="0"/>
              <a:t>Attention ! Les images doivent avoir les mêmes </a:t>
            </a:r>
            <a:r>
              <a:rPr lang="fr-CA" b="1" dirty="0"/>
              <a:t>proportions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Exemples de </a:t>
            </a:r>
            <a:r>
              <a:rPr lang="fr-CA" b="1" dirty="0"/>
              <a:t>proportions</a:t>
            </a:r>
            <a:r>
              <a:rPr lang="fr-CA" dirty="0"/>
              <a:t> correspondantes : </a:t>
            </a:r>
            <a:r>
              <a:rPr lang="fr-CA" dirty="0">
                <a:solidFill>
                  <a:srgbClr val="81ADB6"/>
                </a:solidFill>
              </a:rPr>
              <a:t>200</a:t>
            </a:r>
            <a:r>
              <a:rPr lang="fr-CA" dirty="0"/>
              <a:t>x</a:t>
            </a:r>
            <a:r>
              <a:rPr lang="fr-CA" dirty="0">
                <a:solidFill>
                  <a:srgbClr val="DDAB5B"/>
                </a:solidFill>
              </a:rPr>
              <a:t>100</a:t>
            </a:r>
            <a:r>
              <a:rPr lang="fr-CA" dirty="0"/>
              <a:t>, </a:t>
            </a:r>
            <a:r>
              <a:rPr lang="fr-CA" dirty="0">
                <a:solidFill>
                  <a:srgbClr val="81ADB6"/>
                </a:solidFill>
              </a:rPr>
              <a:t>400</a:t>
            </a:r>
            <a:r>
              <a:rPr lang="fr-CA" dirty="0"/>
              <a:t>x</a:t>
            </a:r>
            <a:r>
              <a:rPr lang="fr-CA" dirty="0">
                <a:solidFill>
                  <a:srgbClr val="DDAB5B"/>
                </a:solidFill>
              </a:rPr>
              <a:t>200</a:t>
            </a:r>
            <a:r>
              <a:rPr lang="fr-CA" dirty="0"/>
              <a:t>, </a:t>
            </a:r>
            <a:r>
              <a:rPr lang="fr-CA" dirty="0">
                <a:solidFill>
                  <a:srgbClr val="81ADB6"/>
                </a:solidFill>
              </a:rPr>
              <a:t>600</a:t>
            </a:r>
            <a:r>
              <a:rPr lang="fr-CA" dirty="0"/>
              <a:t>x</a:t>
            </a:r>
            <a:r>
              <a:rPr lang="fr-CA" dirty="0">
                <a:solidFill>
                  <a:srgbClr val="DDAB5B"/>
                </a:solidFill>
              </a:rPr>
              <a:t>300</a:t>
            </a:r>
            <a:r>
              <a:rPr lang="fr-CA" dirty="0"/>
              <a:t> pixels. (Même ratio hauteur / largeur)</a:t>
            </a:r>
          </a:p>
          <a:p>
            <a:pPr lvl="2"/>
            <a:r>
              <a:rPr lang="fr-CA" dirty="0"/>
              <a:t>Les images ci-droite n’ont clairement pas des proportions similaires …</a:t>
            </a:r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2C49FE-DDEF-481D-B3D4-EF12F6A27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02" y="1029457"/>
            <a:ext cx="1631264" cy="1335949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2A20B8B-5503-4729-BA6E-2D516AA46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91" y="2068132"/>
            <a:ext cx="6494768" cy="1877490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351E5A0-5F1C-4AD0-8514-61F082EEDBF5}"/>
              </a:ext>
            </a:extLst>
          </p:cNvPr>
          <p:cNvCxnSpPr>
            <a:cxnSpLocks/>
          </p:cNvCxnSpPr>
          <p:nvPr/>
        </p:nvCxnSpPr>
        <p:spPr>
          <a:xfrm flipV="1">
            <a:off x="4271554" y="2464581"/>
            <a:ext cx="581297" cy="156754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85BC67B-20D3-4702-97FD-92DB42081EA6}"/>
              </a:ext>
            </a:extLst>
          </p:cNvPr>
          <p:cNvCxnSpPr>
            <a:cxnSpLocks/>
          </p:cNvCxnSpPr>
          <p:nvPr/>
        </p:nvCxnSpPr>
        <p:spPr>
          <a:xfrm flipH="1">
            <a:off x="6335485" y="2502685"/>
            <a:ext cx="641637" cy="300639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CB18CD6-C393-420B-B478-D0C75A16F56F}"/>
              </a:ext>
            </a:extLst>
          </p:cNvPr>
          <p:cNvCxnSpPr>
            <a:cxnSpLocks/>
          </p:cNvCxnSpPr>
          <p:nvPr/>
        </p:nvCxnSpPr>
        <p:spPr>
          <a:xfrm>
            <a:off x="4271554" y="3254975"/>
            <a:ext cx="470263" cy="348235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84EAFE47-8DAA-41E6-BB2A-161B58515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4509" y="2703857"/>
            <a:ext cx="1074637" cy="1672384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16FC7DA-537D-4DF9-B68A-A7BA979CC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685" y="4761410"/>
            <a:ext cx="1903097" cy="1157369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1161305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9FC46-C6B2-4810-928A-23116AFB1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Composantes 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9E0846-DA7F-4778-974C-79252C790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Carrousel</a:t>
            </a:r>
          </a:p>
          <a:p>
            <a:pPr lvl="1"/>
            <a:r>
              <a:rPr lang="fr-CA" b="1" dirty="0"/>
              <a:t>Étape 4</a:t>
            </a:r>
            <a:r>
              <a:rPr lang="fr-CA" dirty="0"/>
              <a:t> : </a:t>
            </a:r>
            <a:r>
              <a:rPr lang="fr-CA" i="1" dirty="0"/>
              <a:t>Apprécier</a:t>
            </a:r>
            <a:r>
              <a:rPr lang="fr-CA" dirty="0"/>
              <a:t> le résultat. </a:t>
            </a:r>
          </a:p>
          <a:p>
            <a:pPr lvl="1"/>
            <a:r>
              <a:rPr lang="fr-CA" dirty="0"/>
              <a:t>Il se pourrait que vous préféreriez glisser votre carrousel dans une « boîte » plus petite ou simplement utiliser </a:t>
            </a:r>
            <a:r>
              <a:rPr lang="fr-CA" b="1" dirty="0" err="1"/>
              <a:t>width</a:t>
            </a:r>
            <a:r>
              <a:rPr lang="fr-CA" dirty="0"/>
              <a:t> et </a:t>
            </a:r>
            <a:r>
              <a:rPr lang="fr-CA" b="1" dirty="0" err="1"/>
              <a:t>height</a:t>
            </a:r>
            <a:r>
              <a:rPr lang="fr-CA" dirty="0"/>
              <a:t> sur votre carrousel, sinon il prendra toute la largeur de la page.</a:t>
            </a:r>
          </a:p>
          <a:p>
            <a:pPr marL="0" indent="0">
              <a:buNone/>
            </a:pPr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B640B4-AC9E-423D-9B54-6609CAF61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605" y="3169934"/>
            <a:ext cx="6266790" cy="2817402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3536055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218EA5-D134-486F-BC3B-DE529166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Composantes 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4653EE-3931-423A-8506-981486D3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Contenu pliable</a:t>
            </a:r>
          </a:p>
          <a:p>
            <a:pPr lvl="1"/>
            <a:r>
              <a:rPr lang="fr-CA" dirty="0"/>
              <a:t>Des modèles de contenu pliable sont disponibles ici :</a:t>
            </a:r>
          </a:p>
          <a:p>
            <a:pPr marL="457200" lvl="1" indent="0">
              <a:buNone/>
            </a:pPr>
            <a:r>
              <a:rPr lang="fr-CA" dirty="0">
                <a:hlinkClick r:id="rId2"/>
              </a:rPr>
              <a:t>https://getbootstrap.com/docs/5.3/components/collapse/</a:t>
            </a:r>
            <a:endParaRPr lang="fr-CA" dirty="0"/>
          </a:p>
          <a:p>
            <a:pPr marL="457200" lvl="1" indent="0">
              <a:buNone/>
            </a:pPr>
            <a:endParaRPr lang="fr-CA" dirty="0"/>
          </a:p>
          <a:p>
            <a:pPr lvl="1"/>
            <a:r>
              <a:rPr lang="fr-CA" dirty="0"/>
              <a:t>Encore une fois, il s’agit de récupérer le modèle de code utilisé</a:t>
            </a:r>
          </a:p>
          <a:p>
            <a:pPr marL="457200" lvl="1" indent="0">
              <a:buNone/>
            </a:pPr>
            <a:r>
              <a:rPr lang="fr-CA" dirty="0"/>
              <a:t>et d’adapter le contenu tel qu’on le désire.</a:t>
            </a:r>
          </a:p>
          <a:p>
            <a:pPr marL="457200" lvl="1" indent="0">
              <a:buNone/>
            </a:pPr>
            <a:endParaRPr lang="fr-CA" dirty="0"/>
          </a:p>
          <a:p>
            <a:pPr marL="457200" lvl="1" indent="0">
              <a:buNone/>
            </a:pPr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C5C633-D29C-46AC-A944-E30E82E67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798" y="888275"/>
            <a:ext cx="2163208" cy="1802674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C97EDB-8490-49AE-B4B2-0D2A26F29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97" y="3784206"/>
            <a:ext cx="5342124" cy="1556367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65CC92F-EFC0-4168-B5B0-AC4F827FF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324" y="3784206"/>
            <a:ext cx="5600979" cy="2309617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237920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0F616-581B-456C-BCFA-E646A889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D3516-0F08-42BB-B01E-9F35B926D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Tableaux en HTML</a:t>
            </a:r>
          </a:p>
          <a:p>
            <a:pPr lvl="1"/>
            <a:r>
              <a:rPr lang="fr-CA"/>
              <a:t> Élément </a:t>
            </a:r>
            <a:r>
              <a:rPr lang="fr-CA">
                <a:solidFill>
                  <a:srgbClr val="E351E7"/>
                </a:solidFill>
              </a:rPr>
              <a:t>table</a:t>
            </a:r>
          </a:p>
          <a:p>
            <a:pPr lvl="1"/>
            <a:r>
              <a:rPr lang="fr-CA"/>
              <a:t> Éléments </a:t>
            </a:r>
            <a:r>
              <a:rPr lang="fr-CA">
                <a:solidFill>
                  <a:srgbClr val="E351E7"/>
                </a:solidFill>
              </a:rPr>
              <a:t>tr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th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td</a:t>
            </a:r>
          </a:p>
          <a:p>
            <a:pPr lvl="1"/>
            <a:r>
              <a:rPr lang="fr-CA"/>
              <a:t> Éléments </a:t>
            </a:r>
            <a:r>
              <a:rPr lang="fr-CA">
                <a:solidFill>
                  <a:srgbClr val="E351E7"/>
                </a:solidFill>
              </a:rPr>
              <a:t>thead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tbody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tfooter</a:t>
            </a:r>
          </a:p>
          <a:p>
            <a:pPr lvl="1"/>
            <a:r>
              <a:rPr lang="fr-CA"/>
              <a:t> Élément </a:t>
            </a:r>
            <a:r>
              <a:rPr lang="fr-CA">
                <a:solidFill>
                  <a:srgbClr val="E351E7"/>
                </a:solidFill>
              </a:rPr>
              <a:t>caption</a:t>
            </a:r>
          </a:p>
          <a:p>
            <a:pPr lvl="1"/>
            <a:r>
              <a:rPr lang="fr-CA"/>
              <a:t> Attributs </a:t>
            </a:r>
            <a:r>
              <a:rPr lang="fr-CA">
                <a:solidFill>
                  <a:srgbClr val="E351E7"/>
                </a:solidFill>
              </a:rPr>
              <a:t>rowspan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colspan</a:t>
            </a:r>
          </a:p>
          <a:p>
            <a:pPr lvl="1"/>
            <a:r>
              <a:rPr lang="fr-CA"/>
              <a:t> Règle CSS </a:t>
            </a:r>
            <a:r>
              <a:rPr lang="fr-CA">
                <a:solidFill>
                  <a:srgbClr val="E351E7"/>
                </a:solidFill>
              </a:rPr>
              <a:t>vertical-align</a:t>
            </a:r>
          </a:p>
        </p:txBody>
      </p:sp>
    </p:spTree>
    <p:extLst>
      <p:ext uri="{BB962C8B-B14F-4D97-AF65-F5344CB8AC3E}">
        <p14:creationId xmlns:p14="http://schemas.microsoft.com/office/powerpoint/2010/main" val="2669369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A74CF-D194-48CF-81A4-B8469C51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FD8CF1-2B5A-4B6E-9A0A-9E1DC17AF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Clarifions un peu l’univers des sélecteurs CSS 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597AE5-582D-46FE-B280-DF60ACCE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155" y="888274"/>
            <a:ext cx="1293289" cy="12549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433C0E-4D17-4440-AFEC-1D65D02D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78" y="2143260"/>
            <a:ext cx="906859" cy="2895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B3E1124-DEA0-48D8-94EA-F192C6D33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8330" y="3078450"/>
            <a:ext cx="457240" cy="3505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3168F8-C579-4C72-9932-0C3D177A3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878" y="4671045"/>
            <a:ext cx="2103302" cy="3505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20A5432-F2D3-46A9-A87C-014159426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3206" y="2143260"/>
            <a:ext cx="495343" cy="3124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8A6B6D3-4309-4A97-95D8-8AF780684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3230" y="4003594"/>
            <a:ext cx="906859" cy="29720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B508B32-4569-44EA-8A82-57A0E47D7F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143" y="4948086"/>
            <a:ext cx="1668925" cy="35817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501529C-1262-4242-9267-FF7190AE7E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3610" y="2545067"/>
            <a:ext cx="3231160" cy="30482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6B515E5-E595-4975-AFB7-2BEEE2BB8E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1644" y="3953310"/>
            <a:ext cx="5090601" cy="37341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2DC144A-9894-46A9-B0D9-4C691C0FB8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2876" y="5096689"/>
            <a:ext cx="2972058" cy="41913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0637F6D-FAD0-4D28-B86D-C109030510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022" y="3305632"/>
            <a:ext cx="3147333" cy="26672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F222BFC2-EEED-405C-9DE4-F3F6E0DB3C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4857" y="3134509"/>
            <a:ext cx="3177815" cy="3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99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A74CF-D194-48CF-81A4-B8469C51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FD8CF1-2B5A-4B6E-9A0A-9E1DC17AF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Nous avons vu la règle suivante pour la priorité en CSS :</a:t>
            </a:r>
          </a:p>
          <a:p>
            <a:pPr lvl="1"/>
            <a:r>
              <a:rPr lang="fr-CA" sz="2400"/>
              <a:t> </a:t>
            </a:r>
            <a:r>
              <a:rPr lang="fr-CA" sz="2000" b="1">
                <a:solidFill>
                  <a:srgbClr val="81ADB6"/>
                </a:solidFill>
              </a:rPr>
              <a:t>CSS intraligne</a:t>
            </a:r>
            <a:r>
              <a:rPr lang="fr-CA" sz="2000"/>
              <a:t> &gt; </a:t>
            </a:r>
            <a:r>
              <a:rPr lang="fr-CA" sz="2000" b="1">
                <a:solidFill>
                  <a:srgbClr val="8197B6"/>
                </a:solidFill>
              </a:rPr>
              <a:t>ID</a:t>
            </a:r>
            <a:r>
              <a:rPr lang="fr-CA" sz="2000"/>
              <a:t> &gt; </a:t>
            </a:r>
            <a:r>
              <a:rPr lang="fr-CA" sz="2000" b="1">
                <a:solidFill>
                  <a:srgbClr val="7F7FBB"/>
                </a:solidFill>
              </a:rPr>
              <a:t>Classe, attributs, pseudo-classes</a:t>
            </a:r>
            <a:r>
              <a:rPr lang="fr-CA" sz="2000"/>
              <a:t> &gt; </a:t>
            </a:r>
            <a:r>
              <a:rPr lang="fr-CA" sz="2000" b="1"/>
              <a:t>Éléments, pseudo-éléments</a:t>
            </a:r>
          </a:p>
          <a:p>
            <a:pPr lvl="1"/>
            <a:r>
              <a:rPr lang="fr-CA"/>
              <a:t>Revisitons </a:t>
            </a:r>
            <a:r>
              <a:rPr lang="fr-CA" b="1"/>
              <a:t>très rapidement</a:t>
            </a:r>
            <a:r>
              <a:rPr lang="fr-CA"/>
              <a:t> chaque type de sélecteur</a:t>
            </a:r>
          </a:p>
          <a:p>
            <a:pPr lvl="2"/>
            <a:r>
              <a:rPr lang="fr-CA"/>
              <a:t>CSS intraligne</a:t>
            </a:r>
          </a:p>
          <a:p>
            <a:pPr lvl="2"/>
            <a:r>
              <a:rPr lang="fr-CA"/>
              <a:t>ID</a:t>
            </a:r>
          </a:p>
          <a:p>
            <a:pPr lvl="2"/>
            <a:r>
              <a:rPr lang="fr-CA"/>
              <a:t>Classe</a:t>
            </a:r>
          </a:p>
          <a:p>
            <a:pPr lvl="2"/>
            <a:r>
              <a:rPr lang="fr-CA"/>
              <a:t>Attributs</a:t>
            </a:r>
          </a:p>
          <a:p>
            <a:pPr lvl="2"/>
            <a:r>
              <a:rPr lang="fr-CA"/>
              <a:t>Pseudo-classes</a:t>
            </a:r>
          </a:p>
          <a:p>
            <a:pPr lvl="2"/>
            <a:r>
              <a:rPr lang="fr-CA"/>
              <a:t>Éléments</a:t>
            </a:r>
          </a:p>
          <a:p>
            <a:pPr lvl="2"/>
            <a:r>
              <a:rPr lang="fr-CA"/>
              <a:t>Pseudo-éléments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E0B287-4493-4EEB-86F2-45449B977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127" y="1907177"/>
            <a:ext cx="348347" cy="34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89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72568DA-5FF9-4EF8-BF89-09393A30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5250"/>
            <a:ext cx="10515600" cy="44747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DA74CF-D194-48CF-81A4-B8469C51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FD8CF1-2B5A-4B6E-9A0A-9E1DC17A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509"/>
            <a:ext cx="10515600" cy="1344489"/>
          </a:xfrm>
        </p:spPr>
        <p:txBody>
          <a:bodyPr/>
          <a:lstStyle/>
          <a:p>
            <a:r>
              <a:rPr lang="fr-CA" sz="2000" b="1"/>
              <a:t>CSS intraligne :</a:t>
            </a:r>
            <a:r>
              <a:rPr lang="fr-CA" sz="2000"/>
              <a:t> </a:t>
            </a:r>
          </a:p>
          <a:p>
            <a:pPr lvl="1"/>
            <a:r>
              <a:rPr lang="fr-CA" sz="1600"/>
              <a:t>Pas de sélecteurs</a:t>
            </a:r>
          </a:p>
          <a:p>
            <a:pPr lvl="1"/>
            <a:r>
              <a:rPr lang="fr-CA" sz="1600"/>
              <a:t>Priorité ULTIME</a:t>
            </a:r>
          </a:p>
          <a:p>
            <a:pPr lvl="1"/>
            <a:r>
              <a:rPr lang="fr-CA" sz="1600"/>
              <a:t>Directement dans l’élément avec l’attribut style=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0E3052-1D8F-4C20-94A4-41D771322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906" y="2016119"/>
            <a:ext cx="3795089" cy="29720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D32110D-5961-4835-9774-3F4CC3596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8293"/>
            <a:ext cx="10515600" cy="447472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4333258-46D1-42FA-B371-C91A19212021}"/>
              </a:ext>
            </a:extLst>
          </p:cNvPr>
          <p:cNvSpPr txBox="1">
            <a:spLocks/>
          </p:cNvSpPr>
          <p:nvPr/>
        </p:nvSpPr>
        <p:spPr>
          <a:xfrm>
            <a:off x="838200" y="3905234"/>
            <a:ext cx="10515600" cy="2286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 b="1"/>
              <a:t>ID :</a:t>
            </a:r>
            <a:r>
              <a:rPr lang="fr-CA" sz="2000"/>
              <a:t> </a:t>
            </a:r>
          </a:p>
          <a:p>
            <a:pPr lvl="1"/>
            <a:r>
              <a:rPr lang="fr-CA" sz="1600"/>
              <a:t>Nom arbitraire précédé d’un </a:t>
            </a:r>
            <a:r>
              <a:rPr lang="fr-CA" sz="1600" b="1"/>
              <a:t>dièse #</a:t>
            </a:r>
          </a:p>
          <a:p>
            <a:pPr lvl="1"/>
            <a:r>
              <a:rPr lang="fr-CA" sz="1600" b="1"/>
              <a:t>Piorité FORTE</a:t>
            </a:r>
          </a:p>
          <a:p>
            <a:pPr lvl="1"/>
            <a:r>
              <a:rPr lang="fr-CA" sz="1600"/>
              <a:t>CSS interne ou externe</a:t>
            </a:r>
          </a:p>
          <a:p>
            <a:pPr lvl="1"/>
            <a:r>
              <a:rPr lang="fr-CA" sz="1600"/>
              <a:t>Associé à un élément avec l’attribut </a:t>
            </a:r>
            <a:r>
              <a:rPr lang="fr-CA" sz="1600" b="1"/>
              <a:t>id=</a:t>
            </a:r>
          </a:p>
          <a:p>
            <a:pPr lvl="1"/>
            <a:r>
              <a:rPr lang="fr-CA" sz="1600"/>
              <a:t>Ne peut être associé qu’à </a:t>
            </a:r>
            <a:r>
              <a:rPr lang="fr-CA" sz="1600" b="1"/>
              <a:t>UN</a:t>
            </a:r>
            <a:r>
              <a:rPr lang="fr-CA" sz="1600"/>
              <a:t> élément </a:t>
            </a:r>
            <a:r>
              <a:rPr lang="fr-CA" sz="1600" b="1"/>
              <a:t>par fichier HTML</a:t>
            </a:r>
          </a:p>
          <a:p>
            <a:pPr lvl="1"/>
            <a:r>
              <a:rPr lang="fr-CA" sz="1600"/>
              <a:t>Un élément </a:t>
            </a:r>
            <a:r>
              <a:rPr lang="fr-CA" sz="1600" b="1"/>
              <a:t>ne peut pas avoir DEUX</a:t>
            </a:r>
            <a:r>
              <a:rPr lang="fr-CA" sz="1600"/>
              <a:t> </a:t>
            </a:r>
            <a:r>
              <a:rPr lang="fr-CA" sz="1600" b="1"/>
              <a:t>id ou plus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E7A6371-D644-4128-B553-84D520EC3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291" y="4344410"/>
            <a:ext cx="1874682" cy="75444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5C88496-1FD8-40AB-823C-27BB4CB12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276" y="5197964"/>
            <a:ext cx="2918713" cy="266723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A14EDD5-D29E-494C-9577-5CAF08DDC35F}"/>
              </a:ext>
            </a:extLst>
          </p:cNvPr>
          <p:cNvCxnSpPr>
            <a:cxnSpLocks/>
          </p:cNvCxnSpPr>
          <p:nvPr/>
        </p:nvCxnSpPr>
        <p:spPr>
          <a:xfrm flipV="1">
            <a:off x="2705729" y="3479545"/>
            <a:ext cx="344448" cy="341341"/>
          </a:xfrm>
          <a:prstGeom prst="straightConnector1">
            <a:avLst/>
          </a:prstGeom>
          <a:ln w="5715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E989CFA-C807-42C0-B40C-FE3B0A8195DD}"/>
              </a:ext>
            </a:extLst>
          </p:cNvPr>
          <p:cNvCxnSpPr>
            <a:cxnSpLocks/>
          </p:cNvCxnSpPr>
          <p:nvPr/>
        </p:nvCxnSpPr>
        <p:spPr>
          <a:xfrm flipV="1">
            <a:off x="1567543" y="1191389"/>
            <a:ext cx="263434" cy="265120"/>
          </a:xfrm>
          <a:prstGeom prst="straightConnector1">
            <a:avLst/>
          </a:prstGeom>
          <a:ln w="5715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216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A74CF-D194-48CF-81A4-B8469C51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FD8CF1-2B5A-4B6E-9A0A-9E1DC17A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509"/>
            <a:ext cx="10515600" cy="2214154"/>
          </a:xfrm>
        </p:spPr>
        <p:txBody>
          <a:bodyPr/>
          <a:lstStyle/>
          <a:p>
            <a:r>
              <a:rPr lang="fr-CA" sz="2000" b="1"/>
              <a:t>Classe </a:t>
            </a:r>
            <a:r>
              <a:rPr lang="fr-CA" sz="2000"/>
              <a:t>:</a:t>
            </a:r>
          </a:p>
          <a:p>
            <a:pPr lvl="1"/>
            <a:r>
              <a:rPr lang="fr-CA" sz="1600"/>
              <a:t>Nom arbitraire précédé d’un </a:t>
            </a:r>
            <a:r>
              <a:rPr lang="fr-CA" sz="1600" b="1"/>
              <a:t>point</a:t>
            </a:r>
            <a:r>
              <a:rPr lang="fr-CA" sz="1600"/>
              <a:t> .</a:t>
            </a:r>
          </a:p>
          <a:p>
            <a:pPr lvl="1"/>
            <a:r>
              <a:rPr lang="fr-CA" sz="1600"/>
              <a:t>Priorité </a:t>
            </a:r>
            <a:r>
              <a:rPr lang="fr-CA" sz="1600" b="1"/>
              <a:t>MOYENNE</a:t>
            </a:r>
          </a:p>
          <a:p>
            <a:pPr lvl="1"/>
            <a:r>
              <a:rPr lang="fr-CA" sz="1600"/>
              <a:t>CSS interne ou externe</a:t>
            </a:r>
          </a:p>
          <a:p>
            <a:pPr lvl="1"/>
            <a:r>
              <a:rPr lang="fr-CA" sz="1600"/>
              <a:t>Associé à un élément avec l’attribut </a:t>
            </a:r>
            <a:r>
              <a:rPr lang="fr-CA" sz="1600" b="1"/>
              <a:t>class=</a:t>
            </a:r>
          </a:p>
          <a:p>
            <a:pPr lvl="1"/>
            <a:r>
              <a:rPr lang="fr-CA" sz="1600"/>
              <a:t>Peut être associé à </a:t>
            </a:r>
            <a:r>
              <a:rPr lang="fr-CA" sz="1600" b="1"/>
              <a:t>autant</a:t>
            </a:r>
            <a:r>
              <a:rPr lang="fr-CA" sz="1600"/>
              <a:t> d’élément qu’on le souhaite</a:t>
            </a:r>
          </a:p>
          <a:p>
            <a:pPr lvl="1"/>
            <a:r>
              <a:rPr lang="fr-CA" sz="1600"/>
              <a:t>Un élément </a:t>
            </a:r>
            <a:r>
              <a:rPr lang="fr-CA" sz="1600" b="1"/>
              <a:t>peut avoir plusieurs classes </a:t>
            </a:r>
            <a:r>
              <a:rPr lang="fr-CA" sz="1600"/>
              <a:t>(séparées par des </a:t>
            </a:r>
            <a:r>
              <a:rPr lang="fr-CA" sz="1600" b="1"/>
              <a:t>espaces</a:t>
            </a:r>
            <a:r>
              <a:rPr lang="fr-CA" sz="1600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568DA-5FF9-4EF8-BF89-09393A301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6939"/>
            <a:ext cx="10515600" cy="447472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946F039-72AC-44FA-9045-8638E93B6A53}"/>
              </a:ext>
            </a:extLst>
          </p:cNvPr>
          <p:cNvCxnSpPr>
            <a:cxnSpLocks/>
          </p:cNvCxnSpPr>
          <p:nvPr/>
        </p:nvCxnSpPr>
        <p:spPr>
          <a:xfrm flipV="1">
            <a:off x="3522158" y="1238385"/>
            <a:ext cx="344448" cy="341341"/>
          </a:xfrm>
          <a:prstGeom prst="straightConnector1">
            <a:avLst/>
          </a:prstGeom>
          <a:ln w="5715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4E3DEFD0-7723-4A26-A988-071BC59E6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036" y="1603974"/>
            <a:ext cx="1882303" cy="8154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CEC8F26-8FCF-4590-B9E2-977571788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3977" y="2686173"/>
            <a:ext cx="3215919" cy="2972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CC922EF-1455-4C03-85CA-99E537CCE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65571"/>
            <a:ext cx="10515600" cy="447472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59C42CE-4576-4C2C-B3A6-5D2E2632BC6A}"/>
              </a:ext>
            </a:extLst>
          </p:cNvPr>
          <p:cNvSpPr txBox="1">
            <a:spLocks/>
          </p:cNvSpPr>
          <p:nvPr/>
        </p:nvSpPr>
        <p:spPr>
          <a:xfrm>
            <a:off x="886097" y="4430486"/>
            <a:ext cx="10515600" cy="2214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 b="1"/>
              <a:t>Sélecteur attribut </a:t>
            </a:r>
            <a:r>
              <a:rPr lang="fr-CA" sz="2000"/>
              <a:t>:</a:t>
            </a:r>
          </a:p>
          <a:p>
            <a:pPr lvl="1"/>
            <a:r>
              <a:rPr lang="fr-CA" sz="1600" b="1"/>
              <a:t>Attribut</a:t>
            </a:r>
            <a:r>
              <a:rPr lang="fr-CA" sz="1600"/>
              <a:t> entre </a:t>
            </a:r>
            <a:r>
              <a:rPr lang="fr-CA" sz="1600" b="1"/>
              <a:t>crochets</a:t>
            </a:r>
            <a:r>
              <a:rPr lang="fr-CA" sz="1600"/>
              <a:t> [attribut]</a:t>
            </a:r>
          </a:p>
          <a:p>
            <a:pPr lvl="1"/>
            <a:r>
              <a:rPr lang="fr-CA" sz="1600"/>
              <a:t>Priorité </a:t>
            </a:r>
            <a:r>
              <a:rPr lang="fr-CA" sz="1600" b="1"/>
              <a:t>MOYENNE</a:t>
            </a:r>
          </a:p>
          <a:p>
            <a:pPr lvl="1"/>
            <a:r>
              <a:rPr lang="fr-CA" sz="1600"/>
              <a:t>On peut demander une </a:t>
            </a:r>
            <a:r>
              <a:rPr lang="fr-CA" sz="1600" b="1"/>
              <a:t>valeur précise </a:t>
            </a:r>
            <a:r>
              <a:rPr lang="fr-CA" sz="1600"/>
              <a:t>[attribut="valeur"]</a:t>
            </a:r>
          </a:p>
          <a:p>
            <a:pPr lvl="1"/>
            <a:endParaRPr lang="fr-CA" sz="120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5460FF3-EF98-42DB-90EC-D092573FA1A1}"/>
              </a:ext>
            </a:extLst>
          </p:cNvPr>
          <p:cNvCxnSpPr>
            <a:cxnSpLocks/>
          </p:cNvCxnSpPr>
          <p:nvPr/>
        </p:nvCxnSpPr>
        <p:spPr>
          <a:xfrm flipV="1">
            <a:off x="4588958" y="4137280"/>
            <a:ext cx="344448" cy="341341"/>
          </a:xfrm>
          <a:prstGeom prst="straightConnector1">
            <a:avLst/>
          </a:prstGeom>
          <a:ln w="5715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D44ED5E4-473E-429E-9DB2-54502A973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3569" y="4803380"/>
            <a:ext cx="1497943" cy="66791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48AF7A5-8692-4E4E-939A-956509E4C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4572" y="5883378"/>
            <a:ext cx="2827364" cy="19536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FACA823-2907-458C-9E9E-E9EFA8355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9968" y="4549037"/>
            <a:ext cx="1261729" cy="58061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8C282C1-F573-43F1-9E81-2543065C1B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6277" y="5149065"/>
            <a:ext cx="2249110" cy="19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89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A74CF-D194-48CF-81A4-B8469C51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FD8CF1-2B5A-4B6E-9A0A-9E1DC17A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509"/>
            <a:ext cx="10515600" cy="1558796"/>
          </a:xfrm>
        </p:spPr>
        <p:txBody>
          <a:bodyPr>
            <a:normAutofit/>
          </a:bodyPr>
          <a:lstStyle/>
          <a:p>
            <a:r>
              <a:rPr lang="fr-CA" sz="2000" b="1"/>
              <a:t>Pseudo-classes</a:t>
            </a:r>
            <a:r>
              <a:rPr lang="fr-CA" sz="2000"/>
              <a:t> :</a:t>
            </a:r>
          </a:p>
          <a:p>
            <a:pPr lvl="1"/>
            <a:r>
              <a:rPr lang="fr-CA" sz="1600"/>
              <a:t>Précédée de </a:t>
            </a:r>
            <a:r>
              <a:rPr lang="fr-CA" sz="1600" b="1"/>
              <a:t>deux points :</a:t>
            </a:r>
          </a:p>
          <a:p>
            <a:pPr lvl="1"/>
            <a:r>
              <a:rPr lang="fr-CA" sz="1600"/>
              <a:t>Sélecteur activé </a:t>
            </a:r>
            <a:r>
              <a:rPr lang="fr-CA" sz="1600" b="1"/>
              <a:t>SITUATIONNELLEMENT</a:t>
            </a:r>
          </a:p>
          <a:p>
            <a:pPr lvl="1"/>
            <a:r>
              <a:rPr lang="fr-CA" sz="1600"/>
              <a:t>Habituellement </a:t>
            </a:r>
            <a:r>
              <a:rPr lang="fr-CA" sz="1600" b="1"/>
              <a:t>précédé</a:t>
            </a:r>
            <a:r>
              <a:rPr lang="fr-CA" sz="1600"/>
              <a:t> d’un sélecteur </a:t>
            </a:r>
            <a:r>
              <a:rPr lang="fr-CA" sz="1600" b="1"/>
              <a:t>plus précis</a:t>
            </a:r>
            <a:r>
              <a:rPr lang="fr-CA" sz="1600"/>
              <a:t>.</a:t>
            </a:r>
          </a:p>
          <a:p>
            <a:pPr lvl="1"/>
            <a:r>
              <a:rPr lang="fr-CA" sz="1600"/>
              <a:t>Sélecteur de priorité </a:t>
            </a:r>
            <a:r>
              <a:rPr lang="fr-CA" sz="1600" b="1"/>
              <a:t>MOYENNE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568DA-5FF9-4EF8-BF89-09393A30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2873"/>
            <a:ext cx="10515600" cy="447472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B1EABC79-66B6-489E-94B2-4411E0E1F095}"/>
              </a:ext>
            </a:extLst>
          </p:cNvPr>
          <p:cNvCxnSpPr>
            <a:cxnSpLocks/>
          </p:cNvCxnSpPr>
          <p:nvPr/>
        </p:nvCxnSpPr>
        <p:spPr>
          <a:xfrm flipV="1">
            <a:off x="6017623" y="1285838"/>
            <a:ext cx="344448" cy="341341"/>
          </a:xfrm>
          <a:prstGeom prst="straightConnector1">
            <a:avLst/>
          </a:prstGeom>
          <a:ln w="5715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636DF33A-D210-495D-830C-0BEB0C3A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428" y="1526686"/>
            <a:ext cx="1400526" cy="60516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C3FFBDA-5A25-4667-9423-453F8806F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9154" y="1526685"/>
            <a:ext cx="1395493" cy="64452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2113BD9-FD7C-4E32-BD88-480F302B3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955" y="2391524"/>
            <a:ext cx="1449999" cy="60516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AABA482-D174-420A-97DA-305BAA2E9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696" y="2370776"/>
            <a:ext cx="1968427" cy="64452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4326560-9BBE-4D75-9463-F4A58C602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95" y="3256362"/>
            <a:ext cx="10515600" cy="447472"/>
          </a:xfrm>
          <a:prstGeom prst="rect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539AFFE4-8119-44A7-9E69-97D1EBB3DDAD}"/>
              </a:ext>
            </a:extLst>
          </p:cNvPr>
          <p:cNvSpPr txBox="1">
            <a:spLocks/>
          </p:cNvSpPr>
          <p:nvPr/>
        </p:nvSpPr>
        <p:spPr>
          <a:xfrm>
            <a:off x="838200" y="3925687"/>
            <a:ext cx="10515600" cy="1558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 b="1"/>
              <a:t>Sélecteur éléments </a:t>
            </a:r>
            <a:r>
              <a:rPr lang="fr-CA" sz="2000"/>
              <a:t>:</a:t>
            </a:r>
          </a:p>
          <a:p>
            <a:pPr lvl="1"/>
            <a:r>
              <a:rPr lang="fr-CA" sz="1600"/>
              <a:t>Sélectionne tous les éléments avec le </a:t>
            </a:r>
            <a:r>
              <a:rPr lang="fr-CA" sz="1600" b="1"/>
              <a:t>même nom</a:t>
            </a:r>
          </a:p>
          <a:p>
            <a:pPr lvl="1"/>
            <a:r>
              <a:rPr lang="fr-CA" sz="1600"/>
              <a:t>Sélecteur de priorité </a:t>
            </a:r>
            <a:r>
              <a:rPr lang="fr-CA" sz="1600" b="1"/>
              <a:t>FAIBLE</a:t>
            </a:r>
          </a:p>
          <a:p>
            <a:pPr lvl="1"/>
            <a:endParaRPr lang="fr-CA" sz="120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67D49F5-C477-4FE8-9A1B-7DA63FCA7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6962" y="4414689"/>
            <a:ext cx="1206290" cy="54595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C25FDB6-B61F-4BBF-B5C0-B45096D47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341" y="4432110"/>
            <a:ext cx="1227135" cy="54595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22C0219-EC59-45DA-B0AD-F248B043FB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8136" y="5106555"/>
            <a:ext cx="1331423" cy="589871"/>
          </a:xfrm>
          <a:prstGeom prst="rect">
            <a:avLst/>
          </a:prstGeom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B6E299C-D8AA-40DA-9898-62266114CCB4}"/>
              </a:ext>
            </a:extLst>
          </p:cNvPr>
          <p:cNvCxnSpPr>
            <a:cxnSpLocks/>
          </p:cNvCxnSpPr>
          <p:nvPr/>
        </p:nvCxnSpPr>
        <p:spPr>
          <a:xfrm flipV="1">
            <a:off x="8125912" y="3637283"/>
            <a:ext cx="344448" cy="341341"/>
          </a:xfrm>
          <a:prstGeom prst="straightConnector1">
            <a:avLst/>
          </a:prstGeom>
          <a:ln w="5715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681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A74CF-D194-48CF-81A4-B8469C51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FD8CF1-2B5A-4B6E-9A0A-9E1DC17A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509"/>
            <a:ext cx="10515600" cy="4720454"/>
          </a:xfrm>
        </p:spPr>
        <p:txBody>
          <a:bodyPr/>
          <a:lstStyle/>
          <a:p>
            <a:r>
              <a:rPr lang="fr-CA" sz="2000" b="1"/>
              <a:t>Pseudo-éléments</a:t>
            </a:r>
            <a:r>
              <a:rPr lang="fr-CA" sz="2000"/>
              <a:t> :</a:t>
            </a:r>
          </a:p>
          <a:p>
            <a:pPr lvl="1"/>
            <a:r>
              <a:rPr lang="fr-CA" sz="1600" b="1"/>
              <a:t>Portion</a:t>
            </a:r>
            <a:r>
              <a:rPr lang="fr-CA" sz="1600"/>
              <a:t> d’un élément</a:t>
            </a:r>
          </a:p>
          <a:p>
            <a:pPr lvl="1"/>
            <a:r>
              <a:rPr lang="fr-CA" sz="1600"/>
              <a:t>Précédé </a:t>
            </a:r>
            <a:r>
              <a:rPr lang="fr-CA" sz="1600" b="1"/>
              <a:t>deux fois </a:t>
            </a:r>
            <a:r>
              <a:rPr lang="fr-CA" sz="1600"/>
              <a:t>de </a:t>
            </a:r>
            <a:r>
              <a:rPr lang="fr-CA" sz="1600" b="1"/>
              <a:t>deux points ::</a:t>
            </a:r>
          </a:p>
          <a:p>
            <a:pPr lvl="1"/>
            <a:r>
              <a:rPr lang="fr-CA" sz="1600"/>
              <a:t>Habituellement </a:t>
            </a:r>
            <a:r>
              <a:rPr lang="fr-CA" sz="1600" b="1"/>
              <a:t>précédé</a:t>
            </a:r>
            <a:r>
              <a:rPr lang="fr-CA" sz="1600"/>
              <a:t> d’un sélecteur </a:t>
            </a:r>
            <a:r>
              <a:rPr lang="fr-CA" sz="1600" b="1"/>
              <a:t>plus précis</a:t>
            </a:r>
            <a:r>
              <a:rPr lang="fr-CA" sz="1600"/>
              <a:t>.</a:t>
            </a:r>
          </a:p>
          <a:p>
            <a:pPr lvl="1"/>
            <a:r>
              <a:rPr lang="fr-CA" sz="1600"/>
              <a:t>Sélecteur de priorité </a:t>
            </a:r>
            <a:r>
              <a:rPr lang="fr-CA" sz="1600" b="1"/>
              <a:t>FAIBLE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568DA-5FF9-4EF8-BF89-09393A30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9818"/>
            <a:ext cx="10515600" cy="447472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018295D-B685-4FCE-A54F-2FEAA99C4A40}"/>
              </a:ext>
            </a:extLst>
          </p:cNvPr>
          <p:cNvCxnSpPr>
            <a:cxnSpLocks/>
          </p:cNvCxnSpPr>
          <p:nvPr/>
        </p:nvCxnSpPr>
        <p:spPr>
          <a:xfrm flipV="1">
            <a:off x="9667329" y="1377290"/>
            <a:ext cx="344448" cy="341341"/>
          </a:xfrm>
          <a:prstGeom prst="straightConnector1">
            <a:avLst/>
          </a:prstGeom>
          <a:ln w="5715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B3700781-31D6-4E25-BAB9-2EBAC7035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714" y="2004023"/>
            <a:ext cx="1821338" cy="8382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08E970D-F446-425D-B772-C8EE764AC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951" y="2004023"/>
            <a:ext cx="2362405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98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A74CF-D194-48CF-81A4-B8469C51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FD8CF1-2B5A-4B6E-9A0A-9E1DC17A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509"/>
            <a:ext cx="10515600" cy="4720454"/>
          </a:xfrm>
        </p:spPr>
        <p:txBody>
          <a:bodyPr/>
          <a:lstStyle/>
          <a:p>
            <a:r>
              <a:rPr lang="fr-CA" sz="2000"/>
              <a:t>On peut </a:t>
            </a:r>
            <a:r>
              <a:rPr lang="fr-CA" sz="2000" b="1"/>
              <a:t>combiner touuuus ces types </a:t>
            </a:r>
            <a:r>
              <a:rPr lang="fr-CA" sz="2000"/>
              <a:t>! La priorité correspondra </a:t>
            </a:r>
            <a:r>
              <a:rPr lang="fr-CA" sz="2000" i="1"/>
              <a:t>environ</a:t>
            </a:r>
            <a:r>
              <a:rPr lang="fr-CA" sz="2000"/>
              <a:t> au type de sélecteur le plus prioritaire qui compose la combinaison.</a:t>
            </a:r>
          </a:p>
          <a:p>
            <a:endParaRPr lang="fr-CA" sz="2000"/>
          </a:p>
          <a:p>
            <a:pPr lvl="1"/>
            <a:r>
              <a:rPr lang="fr-CA" sz="2000" b="1"/>
              <a:t> </a:t>
            </a:r>
            <a:r>
              <a:rPr lang="fr-CA" sz="2000" b="1">
                <a:solidFill>
                  <a:srgbClr val="81ADB6"/>
                </a:solidFill>
              </a:rPr>
              <a:t>#salut</a:t>
            </a:r>
            <a:r>
              <a:rPr lang="fr-CA" sz="2000" b="1">
                <a:solidFill>
                  <a:srgbClr val="F75A3B"/>
                </a:solidFill>
              </a:rPr>
              <a:t>.cava </a:t>
            </a:r>
          </a:p>
          <a:p>
            <a:pPr lvl="2"/>
            <a:r>
              <a:rPr lang="fr-CA" sz="1600"/>
              <a:t>Seul un élément avec l’ID </a:t>
            </a:r>
            <a:r>
              <a:rPr lang="fr-CA" sz="1600" b="1">
                <a:solidFill>
                  <a:srgbClr val="81ADB6"/>
                </a:solidFill>
              </a:rPr>
              <a:t>#salut </a:t>
            </a:r>
            <a:r>
              <a:rPr lang="fr-CA" sz="1600"/>
              <a:t>et la classe </a:t>
            </a:r>
            <a:r>
              <a:rPr lang="fr-CA" sz="1600" b="1">
                <a:solidFill>
                  <a:srgbClr val="F75A3B"/>
                </a:solidFill>
              </a:rPr>
              <a:t>.cava</a:t>
            </a:r>
            <a:r>
              <a:rPr lang="fr-CA" sz="1600"/>
              <a:t> sera sélectionné.</a:t>
            </a:r>
          </a:p>
          <a:p>
            <a:pPr lvl="2"/>
            <a:endParaRPr lang="fr-CA" sz="1600"/>
          </a:p>
          <a:p>
            <a:pPr lvl="1"/>
            <a:r>
              <a:rPr lang="fr-CA" sz="2000" b="1"/>
              <a:t> p</a:t>
            </a:r>
            <a:r>
              <a:rPr lang="fr-CA" sz="2000" b="1">
                <a:solidFill>
                  <a:srgbClr val="F75A3B"/>
                </a:solidFill>
              </a:rPr>
              <a:t>.pikachu</a:t>
            </a:r>
          </a:p>
          <a:p>
            <a:pPr lvl="2"/>
            <a:r>
              <a:rPr lang="fr-CA" sz="1600"/>
              <a:t>Seuls les </a:t>
            </a:r>
            <a:r>
              <a:rPr lang="fr-CA" sz="1600" b="1"/>
              <a:t>&lt;p&gt;</a:t>
            </a:r>
            <a:r>
              <a:rPr lang="fr-CA" sz="1600"/>
              <a:t> avec la classe </a:t>
            </a:r>
            <a:r>
              <a:rPr lang="fr-CA" sz="1600" b="1">
                <a:solidFill>
                  <a:srgbClr val="F75A3B"/>
                </a:solidFill>
              </a:rPr>
              <a:t>.pikachu </a:t>
            </a:r>
            <a:r>
              <a:rPr lang="fr-CA" sz="1600"/>
              <a:t>seront sélectionnés.</a:t>
            </a:r>
          </a:p>
          <a:p>
            <a:pPr lvl="2"/>
            <a:endParaRPr lang="fr-CA" sz="1600"/>
          </a:p>
          <a:p>
            <a:pPr lvl="1"/>
            <a:r>
              <a:rPr lang="fr-CA" sz="2000" b="1"/>
              <a:t> div</a:t>
            </a:r>
            <a:r>
              <a:rPr lang="fr-CA" sz="2000" b="1">
                <a:solidFill>
                  <a:srgbClr val="81ADB6"/>
                </a:solidFill>
              </a:rPr>
              <a:t>#bonjour</a:t>
            </a:r>
          </a:p>
          <a:p>
            <a:pPr lvl="2"/>
            <a:r>
              <a:rPr lang="fr-CA" sz="1600"/>
              <a:t>Seuls les </a:t>
            </a:r>
            <a:r>
              <a:rPr lang="fr-CA" sz="1600" b="1"/>
              <a:t>&lt;div&gt; </a:t>
            </a:r>
            <a:r>
              <a:rPr lang="fr-CA" sz="1600"/>
              <a:t>avec l’ID </a:t>
            </a:r>
            <a:r>
              <a:rPr lang="fr-CA" sz="1600" b="1">
                <a:solidFill>
                  <a:srgbClr val="81ADB6"/>
                </a:solidFill>
              </a:rPr>
              <a:t>#bonjour </a:t>
            </a:r>
            <a:r>
              <a:rPr lang="fr-CA" sz="1600"/>
              <a:t>seront sélectionnés.</a:t>
            </a:r>
          </a:p>
          <a:p>
            <a:pPr lvl="2"/>
            <a:endParaRPr lang="fr-CA" sz="1600"/>
          </a:p>
          <a:p>
            <a:pPr lvl="1"/>
            <a:r>
              <a:rPr lang="fr-CA" sz="2000" b="1"/>
              <a:t> h2</a:t>
            </a:r>
            <a:r>
              <a:rPr lang="fr-CA" sz="2000" b="1">
                <a:solidFill>
                  <a:srgbClr val="81ADB6"/>
                </a:solidFill>
              </a:rPr>
              <a:t>#oui</a:t>
            </a:r>
            <a:r>
              <a:rPr lang="fr-CA" sz="2000" b="1">
                <a:solidFill>
                  <a:srgbClr val="F75A3B"/>
                </a:solidFill>
              </a:rPr>
              <a:t>.non</a:t>
            </a:r>
          </a:p>
          <a:p>
            <a:pPr lvl="2"/>
            <a:r>
              <a:rPr lang="fr-CA" sz="1600"/>
              <a:t>Seuls les </a:t>
            </a:r>
            <a:r>
              <a:rPr lang="fr-CA" sz="1600" b="1"/>
              <a:t>&lt;h2&gt; </a:t>
            </a:r>
            <a:r>
              <a:rPr lang="fr-CA" sz="1600"/>
              <a:t>avec l’ID </a:t>
            </a:r>
            <a:r>
              <a:rPr lang="fr-CA" sz="1600" b="1">
                <a:solidFill>
                  <a:srgbClr val="81ADB6"/>
                </a:solidFill>
              </a:rPr>
              <a:t>#oui </a:t>
            </a:r>
            <a:r>
              <a:rPr lang="fr-CA" sz="1600"/>
              <a:t>et la classe </a:t>
            </a:r>
            <a:r>
              <a:rPr lang="fr-CA" sz="1600" b="1">
                <a:solidFill>
                  <a:srgbClr val="F75A3B"/>
                </a:solidFill>
              </a:rPr>
              <a:t>.non </a:t>
            </a:r>
            <a:r>
              <a:rPr lang="fr-CA" sz="1600"/>
              <a:t>seront sélectionnés.</a:t>
            </a:r>
          </a:p>
          <a:p>
            <a:pPr marL="457200" lvl="1" indent="0">
              <a:buNone/>
            </a:pPr>
            <a:endParaRPr lang="fr-CA" sz="20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568DA-5FF9-4EF8-BF89-09393A30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6939"/>
            <a:ext cx="10515600" cy="4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91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A74CF-D194-48CF-81A4-B8469C51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FD8CF1-2B5A-4B6E-9A0A-9E1DC17A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509"/>
            <a:ext cx="10515600" cy="4720454"/>
          </a:xfrm>
        </p:spPr>
        <p:txBody>
          <a:bodyPr/>
          <a:lstStyle/>
          <a:p>
            <a:r>
              <a:rPr lang="fr-CA" sz="2000"/>
              <a:t>On peut </a:t>
            </a:r>
            <a:r>
              <a:rPr lang="fr-CA" sz="2000" b="1"/>
              <a:t>combiner touuuus ces types </a:t>
            </a:r>
            <a:r>
              <a:rPr lang="fr-CA" sz="2000"/>
              <a:t>! La priorité correspondra </a:t>
            </a:r>
            <a:r>
              <a:rPr lang="fr-CA" sz="2000" i="1"/>
              <a:t>environ</a:t>
            </a:r>
            <a:r>
              <a:rPr lang="fr-CA" sz="2000"/>
              <a:t> au type de sélecteur le plus prioritaire qui compose la combinaison.</a:t>
            </a:r>
          </a:p>
          <a:p>
            <a:endParaRPr lang="fr-CA" sz="2000"/>
          </a:p>
          <a:p>
            <a:pPr lvl="1"/>
            <a:r>
              <a:rPr lang="fr-CA" sz="2000" b="1"/>
              <a:t> </a:t>
            </a:r>
            <a:r>
              <a:rPr lang="fr-CA" sz="2000" b="1">
                <a:solidFill>
                  <a:srgbClr val="F75A3B"/>
                </a:solidFill>
              </a:rPr>
              <a:t>.cava</a:t>
            </a:r>
            <a:r>
              <a:rPr lang="fr-CA" sz="2000" b="1">
                <a:solidFill>
                  <a:srgbClr val="DDAB5B"/>
                </a:solidFill>
              </a:rPr>
              <a:t>[id="salut"] </a:t>
            </a:r>
          </a:p>
          <a:p>
            <a:pPr lvl="2"/>
            <a:r>
              <a:rPr lang="fr-CA" sz="1600"/>
              <a:t>Seul un élément avec l’ID </a:t>
            </a:r>
            <a:r>
              <a:rPr lang="fr-CA" sz="1600" b="1">
                <a:solidFill>
                  <a:srgbClr val="81ADB6"/>
                </a:solidFill>
              </a:rPr>
              <a:t>#salut </a:t>
            </a:r>
            <a:r>
              <a:rPr lang="fr-CA" sz="1600"/>
              <a:t>et la classe </a:t>
            </a:r>
            <a:r>
              <a:rPr lang="fr-CA" sz="1600" b="1">
                <a:solidFill>
                  <a:srgbClr val="F75A3B"/>
                </a:solidFill>
              </a:rPr>
              <a:t>.cava</a:t>
            </a:r>
            <a:r>
              <a:rPr lang="fr-CA" sz="1600"/>
              <a:t> sera sélectionné.</a:t>
            </a:r>
          </a:p>
          <a:p>
            <a:pPr lvl="2"/>
            <a:endParaRPr lang="fr-CA" sz="1600"/>
          </a:p>
          <a:p>
            <a:pPr lvl="1"/>
            <a:r>
              <a:rPr lang="fr-CA" sz="2000" b="1"/>
              <a:t> p</a:t>
            </a:r>
            <a:r>
              <a:rPr lang="fr-CA" sz="2000" b="1">
                <a:solidFill>
                  <a:srgbClr val="DDAB5B"/>
                </a:solidFill>
              </a:rPr>
              <a:t>[class="pikachu"]</a:t>
            </a:r>
          </a:p>
          <a:p>
            <a:pPr lvl="2"/>
            <a:r>
              <a:rPr lang="fr-CA" sz="1600"/>
              <a:t>Seuls les </a:t>
            </a:r>
            <a:r>
              <a:rPr lang="fr-CA" sz="1600" b="1"/>
              <a:t>&lt;p&gt;</a:t>
            </a:r>
            <a:r>
              <a:rPr lang="fr-CA" sz="1600"/>
              <a:t> avec la classe </a:t>
            </a:r>
            <a:r>
              <a:rPr lang="fr-CA" sz="1600" b="1">
                <a:solidFill>
                  <a:srgbClr val="F75A3B"/>
                </a:solidFill>
              </a:rPr>
              <a:t>.pikachu </a:t>
            </a:r>
            <a:r>
              <a:rPr lang="fr-CA" sz="1600"/>
              <a:t>seront sélectionnés.</a:t>
            </a:r>
          </a:p>
          <a:p>
            <a:pPr lvl="2"/>
            <a:endParaRPr lang="fr-CA" sz="1600"/>
          </a:p>
          <a:p>
            <a:pPr lvl="1"/>
            <a:r>
              <a:rPr lang="fr-CA" sz="2000" b="1"/>
              <a:t> div</a:t>
            </a:r>
            <a:r>
              <a:rPr lang="fr-CA" sz="2000" b="1">
                <a:solidFill>
                  <a:srgbClr val="8080BB"/>
                </a:solidFill>
              </a:rPr>
              <a:t>:hover</a:t>
            </a:r>
            <a:r>
              <a:rPr lang="fr-CA" sz="2000" b="1">
                <a:solidFill>
                  <a:srgbClr val="DDAB5B"/>
                </a:solidFill>
              </a:rPr>
              <a:t>[id]   </a:t>
            </a:r>
            <a:r>
              <a:rPr lang="fr-CA" sz="2000"/>
              <a:t>ou  </a:t>
            </a:r>
            <a:r>
              <a:rPr lang="fr-CA" sz="2000" b="1">
                <a:solidFill>
                  <a:srgbClr val="81ADB6"/>
                </a:solidFill>
              </a:rPr>
              <a:t> </a:t>
            </a:r>
            <a:r>
              <a:rPr lang="fr-CA" sz="2000" b="1"/>
              <a:t>div</a:t>
            </a:r>
            <a:r>
              <a:rPr lang="fr-CA" sz="2000" b="1">
                <a:solidFill>
                  <a:srgbClr val="DDAB5B"/>
                </a:solidFill>
              </a:rPr>
              <a:t>[id]</a:t>
            </a:r>
            <a:r>
              <a:rPr lang="fr-CA" sz="2000" b="1">
                <a:solidFill>
                  <a:srgbClr val="8080BB"/>
                </a:solidFill>
              </a:rPr>
              <a:t>:hover    </a:t>
            </a:r>
            <a:r>
              <a:rPr lang="fr-CA" sz="2000"/>
              <a:t>(les deux façons marchent)</a:t>
            </a:r>
          </a:p>
          <a:p>
            <a:pPr lvl="2"/>
            <a:r>
              <a:rPr lang="fr-CA" sz="1600"/>
              <a:t>Seuls les </a:t>
            </a:r>
            <a:r>
              <a:rPr lang="fr-CA" sz="1600" b="1"/>
              <a:t>&lt;div&gt; survolés </a:t>
            </a:r>
            <a:r>
              <a:rPr lang="fr-CA" sz="1600"/>
              <a:t>avec un </a:t>
            </a:r>
            <a:r>
              <a:rPr lang="fr-CA" sz="1600" b="1"/>
              <a:t>ID quelconque</a:t>
            </a:r>
            <a:r>
              <a:rPr lang="fr-CA" sz="1600" b="1">
                <a:solidFill>
                  <a:srgbClr val="81ADB6"/>
                </a:solidFill>
              </a:rPr>
              <a:t> </a:t>
            </a:r>
            <a:r>
              <a:rPr lang="fr-CA" sz="1600"/>
              <a:t>seront sélectionnés.</a:t>
            </a:r>
          </a:p>
          <a:p>
            <a:pPr lvl="2"/>
            <a:endParaRPr lang="fr-CA" sz="1600"/>
          </a:p>
          <a:p>
            <a:pPr lvl="1"/>
            <a:r>
              <a:rPr lang="fr-CA" sz="2000" b="1"/>
              <a:t> h2</a:t>
            </a:r>
            <a:r>
              <a:rPr lang="fr-CA" sz="2000" b="1">
                <a:solidFill>
                  <a:srgbClr val="81ADB6"/>
                </a:solidFill>
              </a:rPr>
              <a:t>#oui</a:t>
            </a:r>
            <a:r>
              <a:rPr lang="fr-CA" sz="2000" b="1">
                <a:solidFill>
                  <a:srgbClr val="DDAB5B"/>
                </a:solidFill>
              </a:rPr>
              <a:t>[title]</a:t>
            </a:r>
          </a:p>
          <a:p>
            <a:pPr lvl="2"/>
            <a:r>
              <a:rPr lang="fr-CA" sz="1600"/>
              <a:t>Seuls les </a:t>
            </a:r>
            <a:r>
              <a:rPr lang="fr-CA" sz="1600" b="1"/>
              <a:t>&lt;h2&gt; </a:t>
            </a:r>
            <a:r>
              <a:rPr lang="fr-CA" sz="1600"/>
              <a:t>avec l’ID </a:t>
            </a:r>
            <a:r>
              <a:rPr lang="fr-CA" sz="1600" b="1">
                <a:solidFill>
                  <a:srgbClr val="81ADB6"/>
                </a:solidFill>
              </a:rPr>
              <a:t>#oui </a:t>
            </a:r>
            <a:r>
              <a:rPr lang="fr-CA" sz="1600"/>
              <a:t>et un </a:t>
            </a:r>
            <a:r>
              <a:rPr lang="fr-CA" sz="1600" b="1">
                <a:solidFill>
                  <a:srgbClr val="DDAB5B"/>
                </a:solidFill>
              </a:rPr>
              <a:t>tooltip (title) </a:t>
            </a:r>
            <a:r>
              <a:rPr lang="fr-CA" sz="1600"/>
              <a:t>seront sélectionnés.</a:t>
            </a:r>
          </a:p>
          <a:p>
            <a:pPr marL="457200" lvl="1" indent="0">
              <a:buNone/>
            </a:pPr>
            <a:endParaRPr lang="fr-CA" sz="20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568DA-5FF9-4EF8-BF89-09393A30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6939"/>
            <a:ext cx="10515600" cy="4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03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A74CF-D194-48CF-81A4-B8469C51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FD8CF1-2B5A-4B6E-9A0A-9E1DC17A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509"/>
            <a:ext cx="10515600" cy="4720454"/>
          </a:xfrm>
        </p:spPr>
        <p:txBody>
          <a:bodyPr/>
          <a:lstStyle/>
          <a:p>
            <a:r>
              <a:rPr lang="fr-CA" sz="2000"/>
              <a:t>N’oubliez pas qu’à cela s’ajoute les sélecteurs plus complexes avec des </a:t>
            </a:r>
            <a:r>
              <a:rPr lang="fr-CA" sz="2000" b="1"/>
              <a:t>virgules</a:t>
            </a:r>
            <a:r>
              <a:rPr lang="fr-CA" sz="2000"/>
              <a:t>, des </a:t>
            </a:r>
            <a:r>
              <a:rPr lang="fr-CA" sz="2000" b="1"/>
              <a:t>chevrons</a:t>
            </a:r>
            <a:r>
              <a:rPr lang="fr-CA" sz="2000"/>
              <a:t> et des </a:t>
            </a:r>
            <a:r>
              <a:rPr lang="fr-CA" sz="2000" b="1"/>
              <a:t>espaces</a:t>
            </a:r>
            <a:r>
              <a:rPr lang="fr-CA" sz="2000"/>
              <a:t>.</a:t>
            </a:r>
          </a:p>
          <a:p>
            <a:endParaRPr lang="fr-CA" sz="2000"/>
          </a:p>
          <a:p>
            <a:pPr lvl="1"/>
            <a:r>
              <a:rPr lang="fr-CA" sz="2000" b="1"/>
              <a:t>  p, div, </a:t>
            </a:r>
            <a:r>
              <a:rPr lang="fr-CA" sz="2000" b="1">
                <a:solidFill>
                  <a:srgbClr val="F75A3B"/>
                </a:solidFill>
              </a:rPr>
              <a:t>.bateau</a:t>
            </a:r>
            <a:r>
              <a:rPr lang="fr-CA" sz="2000" b="1"/>
              <a:t> </a:t>
            </a:r>
            <a:r>
              <a:rPr lang="fr-CA" sz="2000"/>
              <a:t>(Virgule = énumération)</a:t>
            </a:r>
          </a:p>
          <a:p>
            <a:pPr lvl="2"/>
            <a:r>
              <a:rPr lang="fr-CA" sz="1600"/>
              <a:t>Sélectionne tous les </a:t>
            </a:r>
            <a:r>
              <a:rPr lang="fr-CA" sz="1600" b="1"/>
              <a:t>&lt;p&gt;</a:t>
            </a:r>
            <a:r>
              <a:rPr lang="fr-CA" sz="1600"/>
              <a:t>, les </a:t>
            </a:r>
            <a:r>
              <a:rPr lang="fr-CA" sz="1600" b="1"/>
              <a:t>&lt;div&gt; </a:t>
            </a:r>
            <a:r>
              <a:rPr lang="fr-CA" sz="1600"/>
              <a:t>et les éléments qui ont la classe </a:t>
            </a:r>
            <a:r>
              <a:rPr lang="fr-CA" sz="1600" b="1">
                <a:solidFill>
                  <a:srgbClr val="F75A3B"/>
                </a:solidFill>
              </a:rPr>
              <a:t>.bateau</a:t>
            </a:r>
          </a:p>
          <a:p>
            <a:pPr lvl="1"/>
            <a:endParaRPr lang="fr-CA" sz="2000"/>
          </a:p>
          <a:p>
            <a:pPr lvl="1"/>
            <a:r>
              <a:rPr lang="fr-CA" sz="2000"/>
              <a:t> </a:t>
            </a:r>
            <a:r>
              <a:rPr lang="fr-CA" sz="2000" b="1"/>
              <a:t>div</a:t>
            </a:r>
            <a:r>
              <a:rPr lang="fr-CA" sz="2000"/>
              <a:t> </a:t>
            </a:r>
            <a:r>
              <a:rPr lang="fr-CA" sz="2000" b="1"/>
              <a:t>&gt;</a:t>
            </a:r>
            <a:r>
              <a:rPr lang="fr-CA" sz="2000"/>
              <a:t> </a:t>
            </a:r>
            <a:r>
              <a:rPr lang="fr-CA" sz="2000" b="1"/>
              <a:t>p</a:t>
            </a:r>
            <a:r>
              <a:rPr lang="fr-CA" sz="2000" b="1">
                <a:solidFill>
                  <a:srgbClr val="8080BB"/>
                </a:solidFill>
              </a:rPr>
              <a:t>:hover</a:t>
            </a:r>
            <a:r>
              <a:rPr lang="fr-CA" sz="2000">
                <a:solidFill>
                  <a:srgbClr val="8080BB"/>
                </a:solidFill>
              </a:rPr>
              <a:t> </a:t>
            </a:r>
            <a:r>
              <a:rPr lang="fr-CA" sz="2000"/>
              <a:t>(Chevron = enfant direct)</a:t>
            </a:r>
            <a:endParaRPr lang="fr-CA" sz="2000" b="1">
              <a:solidFill>
                <a:srgbClr val="DDAB5B"/>
              </a:solidFill>
            </a:endParaRPr>
          </a:p>
          <a:p>
            <a:pPr lvl="2"/>
            <a:r>
              <a:rPr lang="fr-CA" sz="1600"/>
              <a:t>Sélectionne tous les </a:t>
            </a:r>
            <a:r>
              <a:rPr lang="fr-CA" sz="1600" b="1"/>
              <a:t>&lt;p&gt;</a:t>
            </a:r>
            <a:r>
              <a:rPr lang="fr-CA" sz="1600"/>
              <a:t> </a:t>
            </a:r>
            <a:r>
              <a:rPr lang="fr-CA" sz="1600" b="1">
                <a:solidFill>
                  <a:srgbClr val="8080BB"/>
                </a:solidFill>
              </a:rPr>
              <a:t>survolés</a:t>
            </a:r>
            <a:r>
              <a:rPr lang="fr-CA" sz="1600"/>
              <a:t> qui sont les </a:t>
            </a:r>
            <a:r>
              <a:rPr lang="fr-CA" sz="1600" b="1"/>
              <a:t>enfants directs</a:t>
            </a:r>
            <a:r>
              <a:rPr lang="fr-CA" sz="1600"/>
              <a:t> d’un </a:t>
            </a:r>
            <a:r>
              <a:rPr lang="fr-CA" sz="1600" b="1"/>
              <a:t>&lt;div&gt;</a:t>
            </a:r>
            <a:endParaRPr lang="fr-CA" sz="1600"/>
          </a:p>
          <a:p>
            <a:pPr lvl="2"/>
            <a:endParaRPr lang="fr-CA" sz="1600" b="1"/>
          </a:p>
          <a:p>
            <a:pPr lvl="1"/>
            <a:r>
              <a:rPr lang="fr-CA" sz="2000" b="1"/>
              <a:t> div p</a:t>
            </a:r>
            <a:r>
              <a:rPr lang="fr-CA" sz="2000" b="1">
                <a:solidFill>
                  <a:srgbClr val="DDAB5B"/>
                </a:solidFill>
              </a:rPr>
              <a:t>[id] </a:t>
            </a:r>
            <a:r>
              <a:rPr lang="fr-CA" sz="2000"/>
              <a:t>(Espace = enfant)</a:t>
            </a:r>
          </a:p>
          <a:p>
            <a:pPr lvl="2"/>
            <a:r>
              <a:rPr lang="fr-CA" sz="1600"/>
              <a:t>Sélectionne tous les </a:t>
            </a:r>
            <a:r>
              <a:rPr lang="fr-CA" sz="1600" b="1"/>
              <a:t>&lt;p&gt;</a:t>
            </a:r>
            <a:r>
              <a:rPr lang="fr-CA" sz="1600"/>
              <a:t> </a:t>
            </a:r>
            <a:r>
              <a:rPr lang="fr-CA" sz="1600" b="1">
                <a:solidFill>
                  <a:srgbClr val="DDAB5B"/>
                </a:solidFill>
              </a:rPr>
              <a:t>ayant un ID quelconque</a:t>
            </a:r>
            <a:r>
              <a:rPr lang="fr-CA" sz="1600"/>
              <a:t> qui sont les </a:t>
            </a:r>
            <a:r>
              <a:rPr lang="fr-CA" sz="1600" b="1"/>
              <a:t>enfants </a:t>
            </a:r>
            <a:r>
              <a:rPr lang="fr-CA" sz="1600"/>
              <a:t>(directs ou non) d’un </a:t>
            </a:r>
            <a:r>
              <a:rPr lang="fr-CA" sz="1600" b="1"/>
              <a:t>&lt;div&gt;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568DA-5FF9-4EF8-BF89-09393A30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6939"/>
            <a:ext cx="10515600" cy="4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12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0F616-581B-456C-BCFA-E646A889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D3516-0F08-42BB-B01E-9F35B926D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Élément </a:t>
            </a:r>
            <a:r>
              <a:rPr lang="fr-CA" b="1">
                <a:solidFill>
                  <a:srgbClr val="E351E7"/>
                </a:solidFill>
              </a:rPr>
              <a:t>table</a:t>
            </a:r>
          </a:p>
          <a:p>
            <a:pPr lvl="1"/>
            <a:r>
              <a:rPr lang="fr-CA"/>
              <a:t>Définit une table en HTML.</a:t>
            </a:r>
          </a:p>
          <a:p>
            <a:pPr lvl="1"/>
            <a:r>
              <a:rPr lang="fr-CA"/>
              <a:t>… Mais n’est pas suffisant, seul.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630071-572A-4454-89EB-A5F77B7A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94" y="2682713"/>
            <a:ext cx="4023709" cy="1623201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95272A0-5E8E-4271-A72C-C8EE2B60F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11" y="2160160"/>
            <a:ext cx="3154953" cy="2537680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</p:spTree>
    <p:extLst>
      <p:ext uri="{BB962C8B-B14F-4D97-AF65-F5344CB8AC3E}">
        <p14:creationId xmlns:p14="http://schemas.microsoft.com/office/powerpoint/2010/main" val="863098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0F616-581B-456C-BCFA-E646A889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D3516-0F08-42BB-B01E-9F35B926D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Éléments </a:t>
            </a:r>
            <a:r>
              <a:rPr lang="fr-CA" b="1">
                <a:solidFill>
                  <a:srgbClr val="E351E7"/>
                </a:solidFill>
              </a:rPr>
              <a:t>tr</a:t>
            </a:r>
            <a:r>
              <a:rPr lang="fr-CA"/>
              <a:t>, </a:t>
            </a:r>
            <a:r>
              <a:rPr lang="fr-CA" b="1">
                <a:solidFill>
                  <a:srgbClr val="E351E7"/>
                </a:solidFill>
              </a:rPr>
              <a:t>th</a:t>
            </a:r>
            <a:r>
              <a:rPr lang="fr-CA"/>
              <a:t>, </a:t>
            </a:r>
            <a:r>
              <a:rPr lang="fr-CA" b="1">
                <a:solidFill>
                  <a:srgbClr val="E351E7"/>
                </a:solidFill>
              </a:rPr>
              <a:t>td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E351E7"/>
                </a:solidFill>
              </a:rPr>
              <a:t>tr</a:t>
            </a:r>
            <a:r>
              <a:rPr lang="fr-CA"/>
              <a:t> définit une </a:t>
            </a:r>
            <a:r>
              <a:rPr lang="fr-CA" b="1"/>
              <a:t>rangée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E351E7"/>
                </a:solidFill>
              </a:rPr>
              <a:t>td</a:t>
            </a:r>
            <a:r>
              <a:rPr lang="fr-CA"/>
              <a:t> définit une </a:t>
            </a:r>
            <a:r>
              <a:rPr lang="fr-CA" b="1"/>
              <a:t>cellule</a:t>
            </a:r>
            <a:r>
              <a:rPr lang="fr-CA"/>
              <a:t> dans une rangée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80B2392-FC40-4A27-B2B8-7DA5021D7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76" y="2587157"/>
            <a:ext cx="4121283" cy="3241386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D633131-8442-40BE-83CD-787B29BB1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460446" cy="1106568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681155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0F616-581B-456C-BCFA-E646A889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D3516-0F08-42BB-B01E-9F35B926D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Éléments </a:t>
            </a:r>
            <a:r>
              <a:rPr lang="fr-CA" b="1">
                <a:solidFill>
                  <a:srgbClr val="E351E7"/>
                </a:solidFill>
              </a:rPr>
              <a:t>tr</a:t>
            </a:r>
            <a:r>
              <a:rPr lang="fr-CA"/>
              <a:t>, </a:t>
            </a:r>
            <a:r>
              <a:rPr lang="fr-CA" b="1">
                <a:solidFill>
                  <a:srgbClr val="E351E7"/>
                </a:solidFill>
              </a:rPr>
              <a:t>th</a:t>
            </a:r>
            <a:r>
              <a:rPr lang="fr-CA"/>
              <a:t>, </a:t>
            </a:r>
            <a:r>
              <a:rPr lang="fr-CA" b="1">
                <a:solidFill>
                  <a:srgbClr val="E351E7"/>
                </a:solidFill>
              </a:rPr>
              <a:t>td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E351E7"/>
                </a:solidFill>
              </a:rPr>
              <a:t>th </a:t>
            </a:r>
            <a:r>
              <a:rPr lang="fr-CA"/>
              <a:t>définit une </a:t>
            </a:r>
            <a:r>
              <a:rPr lang="fr-CA" b="1"/>
              <a:t>cellule d’en-tête</a:t>
            </a:r>
          </a:p>
          <a:p>
            <a:pPr lvl="2"/>
            <a:r>
              <a:rPr lang="fr-CA"/>
              <a:t>La différence avec </a:t>
            </a:r>
            <a:r>
              <a:rPr lang="fr-CA">
                <a:solidFill>
                  <a:srgbClr val="E351E7"/>
                </a:solidFill>
              </a:rPr>
              <a:t>td</a:t>
            </a:r>
            <a:r>
              <a:rPr lang="fr-CA"/>
              <a:t> : Le texte dans les </a:t>
            </a:r>
            <a:r>
              <a:rPr lang="fr-CA">
                <a:solidFill>
                  <a:srgbClr val="E351E7"/>
                </a:solidFill>
              </a:rPr>
              <a:t>&lt;th&gt; </a:t>
            </a:r>
            <a:r>
              <a:rPr lang="fr-CA"/>
              <a:t>est </a:t>
            </a:r>
            <a:r>
              <a:rPr lang="fr-CA" b="1"/>
              <a:t>centré</a:t>
            </a:r>
            <a:r>
              <a:rPr lang="fr-CA"/>
              <a:t> et </a:t>
            </a:r>
            <a:r>
              <a:rPr lang="fr-CA" b="1"/>
              <a:t>gras</a:t>
            </a:r>
            <a:r>
              <a:rPr lang="fr-CA"/>
              <a:t>, alors que le texte dans les </a:t>
            </a:r>
            <a:r>
              <a:rPr lang="fr-CA">
                <a:solidFill>
                  <a:srgbClr val="E351E7"/>
                </a:solidFill>
              </a:rPr>
              <a:t>&lt;td&gt; </a:t>
            </a:r>
            <a:r>
              <a:rPr lang="fr-CA"/>
              <a:t>est </a:t>
            </a:r>
            <a:r>
              <a:rPr lang="fr-CA" b="1"/>
              <a:t>aligné à gauche </a:t>
            </a:r>
            <a:r>
              <a:rPr lang="fr-CA"/>
              <a:t>et </a:t>
            </a:r>
            <a:r>
              <a:rPr lang="fr-CA" b="1"/>
              <a:t>non-gras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E5ED2DB-F5D4-4FEF-9846-A773A82D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70" y="2659010"/>
            <a:ext cx="2495811" cy="3517953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4000DF9-F124-442D-A094-99BFC7DF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744" y="3554685"/>
            <a:ext cx="5060118" cy="1478408"/>
          </a:xfrm>
          <a:prstGeom prst="rect">
            <a:avLst/>
          </a:prstGeom>
          <a:ln w="38100">
            <a:noFill/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A2CE1E1-F8C3-472D-BF20-181FB0A84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973" y="5103606"/>
            <a:ext cx="2003450" cy="1126941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</p:spTree>
    <p:extLst>
      <p:ext uri="{BB962C8B-B14F-4D97-AF65-F5344CB8AC3E}">
        <p14:creationId xmlns:p14="http://schemas.microsoft.com/office/powerpoint/2010/main" val="2418009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0F616-581B-456C-BCFA-E646A889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D3516-0F08-42BB-B01E-9F35B926D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Éléments </a:t>
            </a:r>
            <a:r>
              <a:rPr lang="fr-CA" b="1">
                <a:solidFill>
                  <a:srgbClr val="E351E7"/>
                </a:solidFill>
              </a:rPr>
              <a:t>thead</a:t>
            </a:r>
            <a:r>
              <a:rPr lang="fr-CA"/>
              <a:t>, </a:t>
            </a:r>
            <a:r>
              <a:rPr lang="fr-CA" b="1">
                <a:solidFill>
                  <a:srgbClr val="E351E7"/>
                </a:solidFill>
              </a:rPr>
              <a:t>tbody</a:t>
            </a:r>
            <a:r>
              <a:rPr lang="fr-CA"/>
              <a:t>, </a:t>
            </a:r>
            <a:r>
              <a:rPr lang="fr-CA" b="1">
                <a:solidFill>
                  <a:srgbClr val="E351E7"/>
                </a:solidFill>
              </a:rPr>
              <a:t>tfoot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E351E7"/>
                </a:solidFill>
              </a:rPr>
              <a:t>thead</a:t>
            </a:r>
            <a:r>
              <a:rPr lang="fr-CA"/>
              <a:t> regroupe les </a:t>
            </a:r>
            <a:r>
              <a:rPr lang="fr-CA" b="1"/>
              <a:t>rangées d’en-tête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tbody</a:t>
            </a:r>
            <a:r>
              <a:rPr lang="fr-CA"/>
              <a:t> regroupe les </a:t>
            </a:r>
            <a:r>
              <a:rPr lang="fr-CA" b="1"/>
              <a:t>rangées de contenu</a:t>
            </a:r>
            <a:r>
              <a:rPr lang="fr-CA"/>
              <a:t> et </a:t>
            </a:r>
            <a:r>
              <a:rPr lang="fr-CA">
                <a:solidFill>
                  <a:srgbClr val="E351E7"/>
                </a:solidFill>
              </a:rPr>
              <a:t>tfoot</a:t>
            </a:r>
            <a:r>
              <a:rPr lang="fr-CA"/>
              <a:t> regroupe les </a:t>
            </a:r>
            <a:r>
              <a:rPr lang="fr-CA">
                <a:solidFill>
                  <a:srgbClr val="E351E7"/>
                </a:solidFill>
              </a:rPr>
              <a:t>rangées de pied de contenu</a:t>
            </a:r>
            <a:r>
              <a:rPr lang="fr-CA"/>
              <a:t>. (Comme des totaux, moyennes, etc.) </a:t>
            </a:r>
            <a:r>
              <a:rPr lang="fr-CA" i="1"/>
              <a:t>Pas obligatoires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894093-3A12-4CFC-8DB0-AB0CD29E9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09" y="2685504"/>
            <a:ext cx="4781329" cy="3375344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6FFD0E5-DFF6-4623-A6A2-6814E209A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605" y="3332038"/>
            <a:ext cx="4953429" cy="181371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2B2C138-B046-4023-93B8-15B920A34ED8}"/>
              </a:ext>
            </a:extLst>
          </p:cNvPr>
          <p:cNvSpPr txBox="1"/>
          <p:nvPr/>
        </p:nvSpPr>
        <p:spPr>
          <a:xfrm>
            <a:off x="6250577" y="5212080"/>
            <a:ext cx="4781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080BB"/>
                </a:solidFill>
              </a:rPr>
              <a:t>Remarquez que les </a:t>
            </a:r>
            <a:r>
              <a:rPr lang="fr-CA">
                <a:solidFill>
                  <a:srgbClr val="E351E7"/>
                </a:solidFill>
              </a:rPr>
              <a:t>&lt;th&gt; </a:t>
            </a:r>
            <a:r>
              <a:rPr lang="fr-CA">
                <a:solidFill>
                  <a:srgbClr val="8080BB"/>
                </a:solidFill>
              </a:rPr>
              <a:t>peuvent aussi servir </a:t>
            </a:r>
            <a:r>
              <a:rPr lang="fr-CA" b="1">
                <a:solidFill>
                  <a:srgbClr val="8080BB"/>
                </a:solidFill>
              </a:rPr>
              <a:t>d’en-tête verticale</a:t>
            </a:r>
            <a:r>
              <a:rPr lang="fr-CA">
                <a:solidFill>
                  <a:srgbClr val="8080BB"/>
                </a:solidFill>
              </a:rPr>
              <a:t>, comme dans la colonne de gauche ici.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58166E7-6D4A-422B-9237-1BC3B8738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270" y="5659361"/>
            <a:ext cx="1071476" cy="6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85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0F616-581B-456C-BCFA-E646A889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D3516-0F08-42BB-B01E-9F35B926D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Élément </a:t>
            </a:r>
            <a:r>
              <a:rPr lang="fr-CA" b="1">
                <a:solidFill>
                  <a:srgbClr val="E351E7"/>
                </a:solidFill>
              </a:rPr>
              <a:t>caption</a:t>
            </a:r>
          </a:p>
          <a:p>
            <a:pPr lvl="1"/>
            <a:r>
              <a:rPr lang="fr-CA"/>
              <a:t>Définit un </a:t>
            </a:r>
            <a:r>
              <a:rPr lang="fr-CA" b="1"/>
              <a:t>titre</a:t>
            </a:r>
            <a:r>
              <a:rPr lang="fr-CA"/>
              <a:t> qui décrit le tableau. (À placer juste après la balise ouvrante </a:t>
            </a:r>
            <a:r>
              <a:rPr lang="fr-CA">
                <a:solidFill>
                  <a:srgbClr val="E351E7"/>
                </a:solidFill>
              </a:rPr>
              <a:t>&lt;table&gt;</a:t>
            </a:r>
            <a:r>
              <a:rPr lang="fr-CA"/>
              <a:t>)</a:t>
            </a:r>
          </a:p>
          <a:p>
            <a:pPr lvl="1"/>
            <a:endParaRPr lang="fr-CA">
              <a:solidFill>
                <a:srgbClr val="E351E7"/>
              </a:solidFill>
            </a:endParaRPr>
          </a:p>
          <a:p>
            <a:pPr lvl="1"/>
            <a:endParaRPr lang="fr-CA">
              <a:solidFill>
                <a:srgbClr val="E351E7"/>
              </a:solidFill>
            </a:endParaRPr>
          </a:p>
          <a:p>
            <a:pPr lvl="1"/>
            <a:endParaRPr lang="fr-CA">
              <a:solidFill>
                <a:srgbClr val="E351E7"/>
              </a:solidFill>
            </a:endParaRPr>
          </a:p>
          <a:p>
            <a:pPr lvl="1"/>
            <a:endParaRPr lang="fr-CA">
              <a:solidFill>
                <a:srgbClr val="E351E7"/>
              </a:solidFill>
            </a:endParaRPr>
          </a:p>
          <a:p>
            <a:pPr lvl="1"/>
            <a:endParaRPr lang="fr-CA">
              <a:solidFill>
                <a:srgbClr val="E351E7"/>
              </a:solidFill>
            </a:endParaRPr>
          </a:p>
          <a:p>
            <a:pPr lvl="1"/>
            <a:r>
              <a:rPr lang="fr-CA"/>
              <a:t>Par défaut, le </a:t>
            </a:r>
            <a:r>
              <a:rPr lang="fr-CA">
                <a:solidFill>
                  <a:srgbClr val="E351E7"/>
                </a:solidFill>
              </a:rPr>
              <a:t>caption</a:t>
            </a:r>
            <a:r>
              <a:rPr lang="fr-CA"/>
              <a:t> est </a:t>
            </a:r>
            <a:r>
              <a:rPr lang="fr-CA" b="1"/>
              <a:t>centré</a:t>
            </a:r>
            <a:r>
              <a:rPr lang="fr-CA"/>
              <a:t> et est </a:t>
            </a:r>
            <a:r>
              <a:rPr lang="fr-CA" b="1"/>
              <a:t>au-dessus du tableau</a:t>
            </a:r>
            <a:r>
              <a:rPr lang="fr-CA"/>
              <a:t>. Cela dit, les règles CSS </a:t>
            </a:r>
            <a:r>
              <a:rPr lang="fr-CA">
                <a:solidFill>
                  <a:srgbClr val="E351E7"/>
                </a:solidFill>
              </a:rPr>
              <a:t>text-align</a:t>
            </a:r>
            <a:r>
              <a:rPr lang="fr-CA"/>
              <a:t> et </a:t>
            </a:r>
            <a:r>
              <a:rPr lang="fr-CA">
                <a:solidFill>
                  <a:srgbClr val="E351E7"/>
                </a:solidFill>
              </a:rPr>
              <a:t>caption-side</a:t>
            </a:r>
            <a:r>
              <a:rPr lang="fr-CA"/>
              <a:t> (</a:t>
            </a:r>
            <a:r>
              <a:rPr lang="fr-CA" i="1"/>
              <a:t>top</a:t>
            </a:r>
            <a:r>
              <a:rPr lang="fr-CA"/>
              <a:t> ou </a:t>
            </a:r>
            <a:r>
              <a:rPr lang="fr-CA" i="1"/>
              <a:t>bottom</a:t>
            </a:r>
            <a:r>
              <a:rPr lang="fr-CA"/>
              <a:t>) peuvent modifier cela.</a:t>
            </a:r>
          </a:p>
          <a:p>
            <a:pPr lvl="1"/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3B87C2-32BD-46B7-ABE7-86B784E45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10" y="2275043"/>
            <a:ext cx="2888230" cy="16155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56C1C8C-CF8B-43AD-A943-617D042E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722" y="2365941"/>
            <a:ext cx="5159187" cy="1577477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A7E56AA-3649-4D78-99F8-91D829C2E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960" y="5043851"/>
            <a:ext cx="2933954" cy="1028789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252B98F-214B-4FEE-83FD-CFAE7E85E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017" y="4983608"/>
            <a:ext cx="2226257" cy="124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09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0F616-581B-456C-BCFA-E646A889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D3516-0F08-42BB-B01E-9F35B926D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Attribut </a:t>
            </a:r>
            <a:r>
              <a:rPr lang="fr-CA" b="1">
                <a:solidFill>
                  <a:srgbClr val="E351E7"/>
                </a:solidFill>
              </a:rPr>
              <a:t>rowspan</a:t>
            </a:r>
          </a:p>
          <a:p>
            <a:pPr lvl="1"/>
            <a:r>
              <a:rPr lang="fr-CA"/>
              <a:t>Spécifie le </a:t>
            </a:r>
            <a:r>
              <a:rPr lang="fr-CA" b="1"/>
              <a:t>nombre de rangées</a:t>
            </a:r>
            <a:r>
              <a:rPr lang="fr-CA"/>
              <a:t> (hauteur) occupé par une </a:t>
            </a:r>
            <a:r>
              <a:rPr lang="fr-CA" b="1"/>
              <a:t>cellule</a:t>
            </a:r>
            <a:r>
              <a:rPr lang="fr-CA"/>
              <a:t> dans la structure du tableau.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 sz="2000"/>
              <a:t>Si on ne retire pas la/les cellule(s) écrasée(s), le résultat est </a:t>
            </a:r>
            <a:r>
              <a:rPr lang="fr-CA" sz="2000" i="1"/>
              <a:t>douteux</a:t>
            </a:r>
            <a:r>
              <a:rPr lang="fr-CA" sz="2000"/>
              <a:t>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FDA0BA-F5BE-4584-B88A-E69EB423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838" y="2890678"/>
            <a:ext cx="2956816" cy="14250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5BF44A-BA20-4C39-A847-165AB668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348" y="5074921"/>
            <a:ext cx="2062027" cy="8487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30A6284-6B89-4701-8825-95EB131FB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99" y="2220685"/>
            <a:ext cx="2915069" cy="3025303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</p:spTree>
    <p:extLst>
      <p:ext uri="{BB962C8B-B14F-4D97-AF65-F5344CB8AC3E}">
        <p14:creationId xmlns:p14="http://schemas.microsoft.com/office/powerpoint/2010/main" val="312619902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E8F3A5F944EC4CB7F3D39C24C66A69" ma:contentTypeVersion="11" ma:contentTypeDescription="Crée un document." ma:contentTypeScope="" ma:versionID="480619aaa99d6c61545edde257240ee9">
  <xsd:schema xmlns:xsd="http://www.w3.org/2001/XMLSchema" xmlns:xs="http://www.w3.org/2001/XMLSchema" xmlns:p="http://schemas.microsoft.com/office/2006/metadata/properties" xmlns:ns2="e42358dc-7fae-4dd5-afc8-71a3e0465f0b" xmlns:ns3="b8608b77-b3ab-42aa-ad34-c8e67f77b7da" targetNamespace="http://schemas.microsoft.com/office/2006/metadata/properties" ma:root="true" ma:fieldsID="c11002c9c038d782d1254c3eec72b701" ns2:_="" ns3:_="">
    <xsd:import namespace="e42358dc-7fae-4dd5-afc8-71a3e0465f0b"/>
    <xsd:import namespace="b8608b77-b3ab-42aa-ad34-c8e67f77b7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2358dc-7fae-4dd5-afc8-71a3e0465f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Balises d’images" ma:readOnly="false" ma:fieldId="{5cf76f15-5ced-4ddc-b409-7134ff3c332f}" ma:taxonomyMulti="true" ma:sspId="dfb2dd4e-b800-4980-8ab2-0e279c9552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608b77-b3ab-42aa-ad34-c8e67f77b7da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4e716e7e-0573-4697-92e5-ab9963ae7e94}" ma:internalName="TaxCatchAll" ma:showField="CatchAllData" ma:web="b8608b77-b3ab-42aa-ad34-c8e67f77b7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42358dc-7fae-4dd5-afc8-71a3e0465f0b">
      <Terms xmlns="http://schemas.microsoft.com/office/infopath/2007/PartnerControls"/>
    </lcf76f155ced4ddcb4097134ff3c332f>
    <TaxCatchAll xmlns="b8608b77-b3ab-42aa-ad34-c8e67f77b7d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536169-5A9A-4B3F-9299-DB8363870518}"/>
</file>

<file path=customXml/itemProps2.xml><?xml version="1.0" encoding="utf-8"?>
<ds:datastoreItem xmlns:ds="http://schemas.openxmlformats.org/officeDocument/2006/customXml" ds:itemID="{28CFA25D-E33F-46BE-9E0B-E43C81265E7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D9D7BA5-1DBF-4C6A-9F90-59BA0E16D0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13647</TotalTime>
  <Words>1743</Words>
  <Application>Microsoft Office PowerPoint</Application>
  <PresentationFormat>Widescreen</PresentationFormat>
  <Paragraphs>266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Symbol</vt:lpstr>
      <vt:lpstr>Verdana</vt:lpstr>
      <vt:lpstr>Thème Office</vt:lpstr>
      <vt:lpstr>Tableaux et  composants Bootstrap</vt:lpstr>
      <vt:lpstr>Menu du jour</vt:lpstr>
      <vt:lpstr>Tableaux HTML</vt:lpstr>
      <vt:lpstr>Tableaux HTML</vt:lpstr>
      <vt:lpstr>Tableaux HTML</vt:lpstr>
      <vt:lpstr>Tableaux HTML</vt:lpstr>
      <vt:lpstr>Tableaux HTML</vt:lpstr>
      <vt:lpstr>Tableaux HTML</vt:lpstr>
      <vt:lpstr>Tableaux HTML</vt:lpstr>
      <vt:lpstr>Tableaux HTML</vt:lpstr>
      <vt:lpstr>Tableaux HTML</vt:lpstr>
      <vt:lpstr>CSS et tableaux</vt:lpstr>
      <vt:lpstr>CSS et tableaux</vt:lpstr>
      <vt:lpstr>CSS et tableaux</vt:lpstr>
      <vt:lpstr>CSS et tableaux</vt:lpstr>
      <vt:lpstr>CSS et tableaux</vt:lpstr>
      <vt:lpstr>CSS et tableaux</vt:lpstr>
      <vt:lpstr>CSS et tableaux</vt:lpstr>
      <vt:lpstr>Tableaux avec Bootstrap</vt:lpstr>
      <vt:lpstr>Tableaux avec Bootstrap</vt:lpstr>
      <vt:lpstr>Tableaux avec Bootstrap</vt:lpstr>
      <vt:lpstr>Tableaux avec Bootstrap</vt:lpstr>
      <vt:lpstr>Tableaux avec Bootstrap</vt:lpstr>
      <vt:lpstr>Tableaux avec Bootstrap</vt:lpstr>
      <vt:lpstr>Composantes Bootstrap</vt:lpstr>
      <vt:lpstr>Composantes Bootstrap</vt:lpstr>
      <vt:lpstr>Composantes Bootstrap</vt:lpstr>
      <vt:lpstr>Composantes Bootstrap</vt:lpstr>
      <vt:lpstr>Composantes Bootstrap</vt:lpstr>
      <vt:lpstr>Sélecteurs CSS</vt:lpstr>
      <vt:lpstr>Sélecteurs CSS</vt:lpstr>
      <vt:lpstr>Sélecteurs CSS</vt:lpstr>
      <vt:lpstr>Sélecteurs CSS</vt:lpstr>
      <vt:lpstr>Sélecteurs CSS</vt:lpstr>
      <vt:lpstr>Sélecteurs CSS</vt:lpstr>
      <vt:lpstr>Sélecteurs CSS</vt:lpstr>
      <vt:lpstr>Sélecteurs CSS</vt:lpstr>
      <vt:lpstr>Sélecteurs CSS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Bel -</dc:creator>
  <cp:lastModifiedBy>Sabourin Maude</cp:lastModifiedBy>
  <cp:revision>1537</cp:revision>
  <dcterms:created xsi:type="dcterms:W3CDTF">2020-12-01T19:15:38Z</dcterms:created>
  <dcterms:modified xsi:type="dcterms:W3CDTF">2023-01-17T00:26:10Z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0x01010082E8F3A5F944EC4CB7F3D39C24C66A69</vt:lpwstr>
  </property>
</Properties>
</file>